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4" r:id="rId2"/>
  </p:sldMasterIdLst>
  <p:notesMasterIdLst>
    <p:notesMasterId r:id="rId25"/>
  </p:notesMasterIdLst>
  <p:sldIdLst>
    <p:sldId id="275" r:id="rId3"/>
    <p:sldId id="276" r:id="rId4"/>
    <p:sldId id="277" r:id="rId5"/>
    <p:sldId id="257" r:id="rId6"/>
    <p:sldId id="278" r:id="rId7"/>
    <p:sldId id="260" r:id="rId8"/>
    <p:sldId id="269" r:id="rId9"/>
    <p:sldId id="263" r:id="rId10"/>
    <p:sldId id="262" r:id="rId11"/>
    <p:sldId id="261" r:id="rId12"/>
    <p:sldId id="264" r:id="rId13"/>
    <p:sldId id="266" r:id="rId14"/>
    <p:sldId id="265" r:id="rId15"/>
    <p:sldId id="268" r:id="rId16"/>
    <p:sldId id="279" r:id="rId17"/>
    <p:sldId id="282" r:id="rId18"/>
    <p:sldId id="280" r:id="rId19"/>
    <p:sldId id="281" r:id="rId20"/>
    <p:sldId id="286" r:id="rId21"/>
    <p:sldId id="285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222" y="60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1EB61-8F4F-4808-A905-C2801F9872D3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F805136E-D4F0-42CB-B395-A50BCB2B4B44}">
      <dgm:prSet phldrT="[Texto]"/>
      <dgm:spPr/>
      <dgm:t>
        <a:bodyPr/>
        <a:lstStyle/>
        <a:p>
          <a:r>
            <a: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Conocimientos del PROCESO</a:t>
          </a:r>
        </a:p>
      </dgm:t>
    </dgm:pt>
    <dgm:pt modelId="{00501ECD-5B50-4AC1-8962-16A200687511}" type="parTrans" cxnId="{382292D7-043F-4EB1-9EBF-5E9CBF26D287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7BF8CD36-95BE-45E7-BA85-75111754FFC6}" type="sibTrans" cxnId="{382292D7-043F-4EB1-9EBF-5E9CBF26D287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CEAC7075-2B1E-4F52-A5D6-CD54F2BB8B8A}">
      <dgm:prSet phldrT="[Texto]" custT="1"/>
      <dgm:spPr>
        <a:solidFill>
          <a:schemeClr val="accent2"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DIFERENCIAR LOS ASPECTOS E IMPACTOS AMBIENTALES ASOCIADOS A SU ENTORNO LABORAL Y SOCIAL.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EAF1322B-41F2-4CDB-BC76-71A28198AD70}" type="parTrans" cxnId="{477CBC08-B82D-4A6D-AC0B-382FCFDAFDA3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08BB5F5F-06E1-49E3-B81E-1EB06523C42E}" type="sibTrans" cxnId="{477CBC08-B82D-4A6D-AC0B-382FCFDAFDA3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18E40E84-25A8-4356-B7A7-83A183D24979}">
      <dgm:prSet phldrT="[Texto]" custT="1"/>
      <dgm:spPr/>
      <dgm:t>
        <a:bodyPr/>
        <a:lstStyle/>
        <a:p>
          <a:r>
            <a:rPr lang="es-CO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Conocimientos del SABER</a:t>
          </a:r>
        </a:p>
      </dgm:t>
    </dgm:pt>
    <dgm:pt modelId="{36544731-E48E-48CE-B09B-5DBA5307FD06}" type="parTrans" cxnId="{5FCE94DC-CD56-4C77-8B32-13847B9FA042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503440E-8C97-4553-B1CB-D0B45440C4CD}" type="sibTrans" cxnId="{5FCE94DC-CD56-4C77-8B32-13847B9FA042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30D8EBE-CAAA-472E-8C7A-4E16C4C320E2}">
      <dgm:prSet phldrT="[Texto]" custT="1"/>
      <dgm:spPr>
        <a:solidFill>
          <a:schemeClr val="accent3">
            <a:alpha val="90000"/>
          </a:schemeClr>
        </a:solidFill>
      </dgm:spPr>
      <dgm:t>
        <a:bodyPr/>
        <a:lstStyle/>
        <a:p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4F554DC9-3185-433A-BA3A-5863397A918B}" type="parTrans" cxnId="{E8A61543-5278-45A7-9351-7C8586575DF2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444F8A1-B40D-417B-A220-BB3550F3E369}" type="sibTrans" cxnId="{E8A61543-5278-45A7-9351-7C8586575DF2}">
      <dgm:prSet/>
      <dgm:spPr/>
      <dgm:t>
        <a:bodyPr/>
        <a:lstStyle/>
        <a:p>
          <a:endParaRPr lang="es-CO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5BB8499-9041-4B79-A475-B2411DB3E2E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REVISAR LA POLÍTICA AMBIENTAL Y DE SEGURIDAD Y SALUD EN EL TRABAJO.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F7E47FBC-05F1-4F88-A72F-BBEB84B322B5}" type="parTrans" cxnId="{2B96785F-0ECB-439C-AEC5-1381FABE5199}">
      <dgm:prSet/>
      <dgm:spPr/>
      <dgm:t>
        <a:bodyPr/>
        <a:lstStyle/>
        <a:p>
          <a:endParaRPr lang="es-CO"/>
        </a:p>
      </dgm:t>
    </dgm:pt>
    <dgm:pt modelId="{A8566F86-C1CC-44D0-8BF7-B1B08DE3F1C0}" type="sibTrans" cxnId="{2B96785F-0ECB-439C-AEC5-1381FABE5199}">
      <dgm:prSet/>
      <dgm:spPr/>
      <dgm:t>
        <a:bodyPr/>
        <a:lstStyle/>
        <a:p>
          <a:endParaRPr lang="es-CO"/>
        </a:p>
      </dgm:t>
    </dgm:pt>
    <dgm:pt modelId="{01608654-5314-4B90-98F2-3A052752CB4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PONER EN PRÁCTICA LAS ESTRATEGIAS PARA EL CONTROL DE LOS IMPACTOS AMBIENTALES Y ATEL.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12624D1D-E76C-4CD4-9B0D-47AA4F43D511}" type="parTrans" cxnId="{A1BF0380-57C0-4D0B-A102-3833CD194174}">
      <dgm:prSet/>
      <dgm:spPr/>
      <dgm:t>
        <a:bodyPr/>
        <a:lstStyle/>
        <a:p>
          <a:endParaRPr lang="es-CO"/>
        </a:p>
      </dgm:t>
    </dgm:pt>
    <dgm:pt modelId="{040E4C81-76B3-4EE3-8502-AE63289F55A8}" type="sibTrans" cxnId="{A1BF0380-57C0-4D0B-A102-3833CD194174}">
      <dgm:prSet/>
      <dgm:spPr/>
      <dgm:t>
        <a:bodyPr/>
        <a:lstStyle/>
        <a:p>
          <a:endParaRPr lang="es-CO"/>
        </a:p>
      </dgm:t>
    </dgm:pt>
    <dgm:pt modelId="{5F3B0130-BB30-4232-8FAC-DEC97E31AFA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IDENTIFICAR LAS CLASES DE PLANES Y PROGRAMAS DE GESTIÓN AMBIENTAL Y DE SST ESTABLECIDOS PARA LA INTERVENCIÓN DE LOS IMPACTOS AMBIENTALES Y LOS RIESGOS DE SST.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F0814DDE-AC46-4434-85AF-1B0CEA648A76}" type="parTrans" cxnId="{0C169E81-EDFB-4FD5-A65C-E37801EB334F}">
      <dgm:prSet/>
      <dgm:spPr/>
      <dgm:t>
        <a:bodyPr/>
        <a:lstStyle/>
        <a:p>
          <a:endParaRPr lang="es-CO"/>
        </a:p>
      </dgm:t>
    </dgm:pt>
    <dgm:pt modelId="{65F89DA3-A0DF-4989-9BC6-7C056E104ABB}" type="sibTrans" cxnId="{0C169E81-EDFB-4FD5-A65C-E37801EB334F}">
      <dgm:prSet/>
      <dgm:spPr/>
      <dgm:t>
        <a:bodyPr/>
        <a:lstStyle/>
        <a:p>
          <a:endParaRPr lang="es-CO"/>
        </a:p>
      </dgm:t>
    </dgm:pt>
    <dgm:pt modelId="{065800BA-E2D4-498D-935C-71D4AFF5F10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LLEVAR A CABO LAS ACTIVIDADES ESTABLECIDAS EN LOS PLANES Y PROGRAMAS AMBIENTALES Y DE SST, </a:t>
          </a:r>
          <a:r>
            <a:rPr lang="es-CO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ESTABLECIDOS POR LA ORGANIZACIÓN.</a:t>
          </a:r>
        </a:p>
      </dgm:t>
    </dgm:pt>
    <dgm:pt modelId="{F9035BB4-DA9D-448D-B1C2-893A0384656D}" type="parTrans" cxnId="{D3606E8C-26DF-4CB8-AFAF-C0D3FFDFBC7E}">
      <dgm:prSet/>
      <dgm:spPr/>
      <dgm:t>
        <a:bodyPr/>
        <a:lstStyle/>
        <a:p>
          <a:endParaRPr lang="es-CO"/>
        </a:p>
      </dgm:t>
    </dgm:pt>
    <dgm:pt modelId="{646AD1CE-537B-443F-9533-9345ACAA5600}" type="sibTrans" cxnId="{D3606E8C-26DF-4CB8-AFAF-C0D3FFDFBC7E}">
      <dgm:prSet/>
      <dgm:spPr/>
      <dgm:t>
        <a:bodyPr/>
        <a:lstStyle/>
        <a:p>
          <a:endParaRPr lang="es-CO"/>
        </a:p>
      </dgm:t>
    </dgm:pt>
    <dgm:pt modelId="{7BEFB251-BCEC-430E-BCA4-CAEEB56CD2F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ORIENTAR AL EQUIPO DE TRABAJO EN EL CUMPLIMIENTO DE LOS PLANES Y PROGRAMAS AMBIENTALES Y DE </a:t>
          </a:r>
          <a:r>
            <a:rPr lang="es-CO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SST.</a:t>
          </a:r>
        </a:p>
      </dgm:t>
    </dgm:pt>
    <dgm:pt modelId="{F49A1642-CE02-436A-A77C-FDF2B59DEC92}" type="parTrans" cxnId="{FE795C1D-504F-48E8-A766-63A7F7BF732D}">
      <dgm:prSet/>
      <dgm:spPr/>
      <dgm:t>
        <a:bodyPr/>
        <a:lstStyle/>
        <a:p>
          <a:endParaRPr lang="es-CO"/>
        </a:p>
      </dgm:t>
    </dgm:pt>
    <dgm:pt modelId="{D130987C-8BB6-4F9C-A8AE-F941DB35DF4E}" type="sibTrans" cxnId="{FE795C1D-504F-48E8-A766-63A7F7BF732D}">
      <dgm:prSet/>
      <dgm:spPr/>
      <dgm:t>
        <a:bodyPr/>
        <a:lstStyle/>
        <a:p>
          <a:endParaRPr lang="es-CO"/>
        </a:p>
      </dgm:t>
    </dgm:pt>
    <dgm:pt modelId="{70F3EFFB-6EDF-4983-807C-7FD657A9CB6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MONITOREAR LA EJECUCIÓN DE LAS ACTIVIDADES PROPIAS DE SU CONTEXTO, ESTABLECIDAS EN LOS PLANES Y PROGRAMAS DE GESTIÓN AMBIENTAL Y DE SST.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C8E3A6F1-01A6-4C15-B95B-3852A12D32BC}" type="parTrans" cxnId="{623D84DF-B6A5-420C-92F5-D0D1A0BA4216}">
      <dgm:prSet/>
      <dgm:spPr/>
      <dgm:t>
        <a:bodyPr/>
        <a:lstStyle/>
        <a:p>
          <a:endParaRPr lang="es-CO"/>
        </a:p>
      </dgm:t>
    </dgm:pt>
    <dgm:pt modelId="{A78E1B00-3648-4829-83D7-13A723C08E25}" type="sibTrans" cxnId="{623D84DF-B6A5-420C-92F5-D0D1A0BA4216}">
      <dgm:prSet/>
      <dgm:spPr/>
      <dgm:t>
        <a:bodyPr/>
        <a:lstStyle/>
        <a:p>
          <a:endParaRPr lang="es-CO"/>
        </a:p>
      </dgm:t>
    </dgm:pt>
    <dgm:pt modelId="{B3DF776C-2F9A-4076-AE2A-5F941FF835A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CONFIRMAR LA EJECUCIÓN DE LAS ACTIVIDADES ESTABLECIDAS EN LOS PLANES Y PROGRAMAS </a:t>
          </a:r>
          <a:r>
            <a:rPr lang="es-CO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AMBIENTALES Y DE SST.</a:t>
          </a:r>
        </a:p>
      </dgm:t>
    </dgm:pt>
    <dgm:pt modelId="{704A3443-A854-487D-AD65-61B3DAFEFA4B}" type="parTrans" cxnId="{E6F70E1B-1198-4C8A-B647-2E9DB43E7BC1}">
      <dgm:prSet/>
      <dgm:spPr/>
      <dgm:t>
        <a:bodyPr/>
        <a:lstStyle/>
        <a:p>
          <a:endParaRPr lang="es-CO"/>
        </a:p>
      </dgm:t>
    </dgm:pt>
    <dgm:pt modelId="{8CFA3D2C-AFDF-4DEF-8076-9DE58A2BB659}" type="sibTrans" cxnId="{E6F70E1B-1198-4C8A-B647-2E9DB43E7BC1}">
      <dgm:prSet/>
      <dgm:spPr/>
      <dgm:t>
        <a:bodyPr/>
        <a:lstStyle/>
        <a:p>
          <a:endParaRPr lang="es-CO"/>
        </a:p>
      </dgm:t>
    </dgm:pt>
    <dgm:pt modelId="{868492E3-EE6E-4974-9D4B-070DFDFE780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CONSOLIDAR LA INFORMACIÓN DEL SEGUIMIENTO AL CUMPLIMIENTO DE LOS PLANES AMBIENTALES Y SST.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6499E610-A5E3-4533-B215-1D77C508EEC1}" type="parTrans" cxnId="{8DD067B6-0ED6-4073-93BF-ED00167DF70A}">
      <dgm:prSet/>
      <dgm:spPr/>
      <dgm:t>
        <a:bodyPr/>
        <a:lstStyle/>
        <a:p>
          <a:endParaRPr lang="es-CO"/>
        </a:p>
      </dgm:t>
    </dgm:pt>
    <dgm:pt modelId="{8E704C4E-EACC-4E4C-AB65-46C64EF37622}" type="sibTrans" cxnId="{8DD067B6-0ED6-4073-93BF-ED00167DF70A}">
      <dgm:prSet/>
      <dgm:spPr/>
      <dgm:t>
        <a:bodyPr/>
        <a:lstStyle/>
        <a:p>
          <a:endParaRPr lang="es-CO"/>
        </a:p>
      </dgm:t>
    </dgm:pt>
    <dgm:pt modelId="{5E2737C9-9B8B-4D43-A0E1-01958AC0282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PARTICIPAR EN LA INVESTIGACIÓN DE INCIDENTES AMBIENTALES Y ATEL.</a:t>
          </a:r>
          <a:endParaRPr lang="es-CO" sz="10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CE87D57-EF7E-4C02-ACF9-C93187415FF3}" type="parTrans" cxnId="{F0414D6C-7352-4286-A556-E14069E1DA9B}">
      <dgm:prSet/>
      <dgm:spPr/>
      <dgm:t>
        <a:bodyPr/>
        <a:lstStyle/>
        <a:p>
          <a:endParaRPr lang="es-CO"/>
        </a:p>
      </dgm:t>
    </dgm:pt>
    <dgm:pt modelId="{DD697089-03D1-471E-8861-CDC45A335A2E}" type="sibTrans" cxnId="{F0414D6C-7352-4286-A556-E14069E1DA9B}">
      <dgm:prSet/>
      <dgm:spPr/>
      <dgm:t>
        <a:bodyPr/>
        <a:lstStyle/>
        <a:p>
          <a:endParaRPr lang="es-CO"/>
        </a:p>
      </dgm:t>
    </dgm:pt>
    <dgm:pt modelId="{6B82B019-ACD8-4133-8CA6-2DB99B46CCB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APOYAR LA GESTIÓN DE ACCIONES DE MEJORA DE ACUERDO CON LOS REQUERIMIENTOS DE LA </a:t>
          </a:r>
          <a:r>
            <a:rPr lang="es-CO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ORGANIZACIÓN.</a:t>
          </a:r>
        </a:p>
      </dgm:t>
    </dgm:pt>
    <dgm:pt modelId="{83791669-F348-4A9B-B676-A7885CD7AE7B}" type="parTrans" cxnId="{ACCF906F-27D9-4ADF-96C7-886B398C1C36}">
      <dgm:prSet/>
      <dgm:spPr/>
      <dgm:t>
        <a:bodyPr/>
        <a:lstStyle/>
        <a:p>
          <a:endParaRPr lang="es-CO"/>
        </a:p>
      </dgm:t>
    </dgm:pt>
    <dgm:pt modelId="{622F9385-6F24-42DA-86A5-2C122DE95EA8}" type="sibTrans" cxnId="{ACCF906F-27D9-4ADF-96C7-886B398C1C36}">
      <dgm:prSet/>
      <dgm:spPr/>
      <dgm:t>
        <a:bodyPr/>
        <a:lstStyle/>
        <a:p>
          <a:endParaRPr lang="es-CO"/>
        </a:p>
      </dgm:t>
    </dgm:pt>
    <dgm:pt modelId="{C27E648D-37CD-4BAA-A781-E626F074E9D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EXAMINAR LAS ESTRATEGIAS ESTABLECIDAS PARA EL CONTROL DE LOS IMPACTOS AMBIENTALES Y LOS </a:t>
          </a:r>
          <a:r>
            <a:rPr lang="es-CO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ATEL.</a:t>
          </a:r>
        </a:p>
      </dgm:t>
    </dgm:pt>
    <dgm:pt modelId="{87C96B55-FC21-4BD4-8BD8-F2E79DF9B9AF}" type="parTrans" cxnId="{8250B803-844B-49C7-9BAE-0EF983DE863E}">
      <dgm:prSet/>
      <dgm:spPr/>
      <dgm:t>
        <a:bodyPr/>
        <a:lstStyle/>
        <a:p>
          <a:endParaRPr lang="es-CO"/>
        </a:p>
      </dgm:t>
    </dgm:pt>
    <dgm:pt modelId="{114EF059-55EC-4D55-AAEA-C1B1DB8669AE}" type="sibTrans" cxnId="{8250B803-844B-49C7-9BAE-0EF983DE863E}">
      <dgm:prSet/>
      <dgm:spPr/>
      <dgm:t>
        <a:bodyPr/>
        <a:lstStyle/>
        <a:p>
          <a:endParaRPr lang="es-CO"/>
        </a:p>
      </dgm:t>
    </dgm:pt>
    <dgm:pt modelId="{EF553DFC-AD4D-41AD-B96B-002BB2CA1058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MEDIO AMBIENTE: CONCEPTO, COMPONENTES, CONSERVACIÓN, ASPECTOS E IMPACTOS AMBIENTALES,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NORMATIVIDAD BÁSICA LEGAL., ASPECTOS E IMPACTOS AMBIENTALES: CONCEPTO, CARACTERÍSTICAS, CLASES SEGÚN EL CONTEXTO </a:t>
          </a:r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SOCIAL Y PRODUCTIVO, PROBLEMÁTICA AMBIENTAL ASOCIADA Y LEGISLACIÓN APLICABLE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E8725657-B8C7-48A0-A3E4-9CE3BED464B8}" type="parTrans" cxnId="{7D7AF889-3A44-42CD-9CA7-10B834826E37}">
      <dgm:prSet/>
      <dgm:spPr/>
      <dgm:t>
        <a:bodyPr/>
        <a:lstStyle/>
        <a:p>
          <a:endParaRPr lang="es-CO"/>
        </a:p>
      </dgm:t>
    </dgm:pt>
    <dgm:pt modelId="{67F874AB-C8AE-47D0-BCC7-A9B91277AC96}" type="sibTrans" cxnId="{7D7AF889-3A44-42CD-9CA7-10B834826E37}">
      <dgm:prSet/>
      <dgm:spPr/>
      <dgm:t>
        <a:bodyPr/>
        <a:lstStyle/>
        <a:p>
          <a:endParaRPr lang="es-CO"/>
        </a:p>
      </dgm:t>
    </dgm:pt>
    <dgm:pt modelId="{4AB2A02A-6BEB-4952-B077-E11A12F6CFD5}">
      <dgm:prSet custT="1"/>
      <dgm:spPr/>
      <dgm:t>
        <a:bodyPr/>
        <a:lstStyle/>
        <a:p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IMPACTOS AMBIENTALES: CONCEPTO, CLASES, MEDIDAS DE MANEJO AMBIENTAL. POLÍTICAS AMBIENTALES </a:t>
          </a:r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Y DE SST: CONCEPTO, CARACTERÍSTICAS, ALCANCE Y CLASES. PLANES DE MANEJO Y GESTIÓN AMBIENTAL: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OBJETO, APLICACIÓN Y ESTRUCTURA.</a:t>
          </a:r>
        </a:p>
      </dgm:t>
    </dgm:pt>
    <dgm:pt modelId="{AE8E630A-AD29-405E-B0A2-B180832B5DE1}" type="parTrans" cxnId="{889E578D-EC4F-4306-9F10-2EC955AE49AB}">
      <dgm:prSet/>
      <dgm:spPr/>
      <dgm:t>
        <a:bodyPr/>
        <a:lstStyle/>
        <a:p>
          <a:endParaRPr lang="es-CO"/>
        </a:p>
      </dgm:t>
    </dgm:pt>
    <dgm:pt modelId="{702267E6-684F-4E5F-BEE9-017A052ECBBF}" type="sibTrans" cxnId="{889E578D-EC4F-4306-9F10-2EC955AE49AB}">
      <dgm:prSet/>
      <dgm:spPr/>
      <dgm:t>
        <a:bodyPr/>
        <a:lstStyle/>
        <a:p>
          <a:endParaRPr lang="es-CO"/>
        </a:p>
      </dgm:t>
    </dgm:pt>
    <dgm:pt modelId="{AFDD42DD-9A8C-46F7-9FB1-82F65D4AA5A9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PLANES Y PROGRAMAS DE GESTIÓN DE SST: OBJETO, APLICACIÓN Y ESTRUCTURA.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1199EC55-E2EC-48EC-9DE7-E18477846EAA}" type="parTrans" cxnId="{E5796F6B-7E55-4046-BF20-E0AA01585334}">
      <dgm:prSet/>
      <dgm:spPr/>
      <dgm:t>
        <a:bodyPr/>
        <a:lstStyle/>
        <a:p>
          <a:endParaRPr lang="es-CO"/>
        </a:p>
      </dgm:t>
    </dgm:pt>
    <dgm:pt modelId="{75C26FA7-4A53-48F5-9BDB-6A7DAE8AA530}" type="sibTrans" cxnId="{E5796F6B-7E55-4046-BF20-E0AA01585334}">
      <dgm:prSet/>
      <dgm:spPr/>
      <dgm:t>
        <a:bodyPr/>
        <a:lstStyle/>
        <a:p>
          <a:endParaRPr lang="es-CO"/>
        </a:p>
      </dgm:t>
    </dgm:pt>
    <dgm:pt modelId="{84966A42-A6A9-4DEE-A913-B923B4BEF501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SISTEMA DE GESTIÓN Y SEGURIDAD Y SALUD EN EL TRABAJO: CONCEPTOS GENERALES Y MARCO BÁSICO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LEGAL, DERECHOS Y DEBERES. </a:t>
          </a:r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DIRECTRICES Y REQUISITOS INTERNOS DEL SISTEMA DE SEGURIDAD Y SALUD EN EL TRABAJO: REGLAMENTO DE HIGIENE Y SEGURIDAD INDUSTRIAL, REGLAMENTO INTERNO DE TRABAJO, PROCEDIMIENTOS DE TRABAJO SEGURO, PROGRAMAS, POLÍTICA DE SEGURIDAD SALUD EN EL TRABAJO Y POLÍTICAS DE PREVENCIÓN DE ALCOHOL Y SUSTANCIAS PSICOACTIVAS.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C9E55097-B772-4A8D-9C73-45257118502D}" type="parTrans" cxnId="{BBC0871A-406F-4BEE-9B22-C1C06E10F87C}">
      <dgm:prSet/>
      <dgm:spPr/>
      <dgm:t>
        <a:bodyPr/>
        <a:lstStyle/>
        <a:p>
          <a:endParaRPr lang="es-CO"/>
        </a:p>
      </dgm:t>
    </dgm:pt>
    <dgm:pt modelId="{39173D35-101F-46A7-AC41-2536EB8A34A2}" type="sibTrans" cxnId="{BBC0871A-406F-4BEE-9B22-C1C06E10F87C}">
      <dgm:prSet/>
      <dgm:spPr/>
      <dgm:t>
        <a:bodyPr/>
        <a:lstStyle/>
        <a:p>
          <a:endParaRPr lang="es-CO"/>
        </a:p>
      </dgm:t>
    </dgm:pt>
    <dgm:pt modelId="{E6E4D3B1-4C26-42C8-A5B8-B0780EE86CD2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PELIGROS DE SEGURIDAD Y SALUD EN EL TRABAJO PROPIOS DEL SECTOR ECONÓMICO: CONCEPTO, CARACTERÍSTICAS, CLASES, EFECTOS A LA SALUD, MECANISMOS DE CONTROL Y NORMATIVIDAD.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7AE7FAB4-0B25-4313-B6C1-DCD5E986EEAB}" type="parTrans" cxnId="{9EEADE5D-40A4-4D17-9107-34F367EDC8BE}">
      <dgm:prSet/>
      <dgm:spPr/>
      <dgm:t>
        <a:bodyPr/>
        <a:lstStyle/>
        <a:p>
          <a:endParaRPr lang="es-CO"/>
        </a:p>
      </dgm:t>
    </dgm:pt>
    <dgm:pt modelId="{AE3024FD-4663-46F9-8BDB-EF63FF645184}" type="sibTrans" cxnId="{9EEADE5D-40A4-4D17-9107-34F367EDC8BE}">
      <dgm:prSet/>
      <dgm:spPr/>
      <dgm:t>
        <a:bodyPr/>
        <a:lstStyle/>
        <a:p>
          <a:endParaRPr lang="es-CO"/>
        </a:p>
      </dgm:t>
    </dgm:pt>
    <dgm:pt modelId="{17BA5D06-4751-4838-B55A-FFD4E3AF0DE9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LESIONES Y ENFERMEDADES PROPIAS DEL SECTOR ECONÓMICO: CONCEPTOS, CLASES, CAUSAS Y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CARACTERÍSTICAS. </a:t>
          </a:r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CONSECUENCIAS DE LOS ACTOS ESTÁNDAR Y SUB ESTÁNDAR EN EL AMBIENTE LABORAL: CONCEPTO Y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CONSECUENCIAS.</a:t>
          </a:r>
        </a:p>
      </dgm:t>
    </dgm:pt>
    <dgm:pt modelId="{07E36552-309F-4BC5-884C-3BA040A09706}" type="parTrans" cxnId="{6942E7A8-72E9-4636-93B4-4021C16CE797}">
      <dgm:prSet/>
      <dgm:spPr/>
      <dgm:t>
        <a:bodyPr/>
        <a:lstStyle/>
        <a:p>
          <a:endParaRPr lang="es-CO"/>
        </a:p>
      </dgm:t>
    </dgm:pt>
    <dgm:pt modelId="{89C5E39C-98FB-4A77-8EDA-6030448738DD}" type="sibTrans" cxnId="{6942E7A8-72E9-4636-93B4-4021C16CE797}">
      <dgm:prSet/>
      <dgm:spPr/>
      <dgm:t>
        <a:bodyPr/>
        <a:lstStyle/>
        <a:p>
          <a:endParaRPr lang="es-CO"/>
        </a:p>
      </dgm:t>
    </dgm:pt>
    <dgm:pt modelId="{E5D23851-6A3D-422F-AB83-4CA17B554FFC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MEDIDAS DE MANEJO AMBIENTAL: CONCEPTO, PREVENCIÓN, CONTROL Y MITIGACIÓN, ESTRATEGIAS DE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IMPLEMENTACIÓN.</a:t>
          </a:r>
        </a:p>
      </dgm:t>
    </dgm:pt>
    <dgm:pt modelId="{9A9113AA-E43C-4CD1-9D37-9955736AB996}" type="parTrans" cxnId="{39BFEA97-214B-42B1-AEDB-9742DC8E5F55}">
      <dgm:prSet/>
      <dgm:spPr/>
      <dgm:t>
        <a:bodyPr/>
        <a:lstStyle/>
        <a:p>
          <a:endParaRPr lang="es-CO"/>
        </a:p>
      </dgm:t>
    </dgm:pt>
    <dgm:pt modelId="{D84CE709-8F63-47CD-9812-FBB2C8501797}" type="sibTrans" cxnId="{39BFEA97-214B-42B1-AEDB-9742DC8E5F55}">
      <dgm:prSet/>
      <dgm:spPr/>
      <dgm:t>
        <a:bodyPr/>
        <a:lstStyle/>
        <a:p>
          <a:endParaRPr lang="es-CO"/>
        </a:p>
      </dgm:t>
    </dgm:pt>
    <dgm:pt modelId="{AA50B3C3-6F78-49E4-B102-12C8E09D3CF7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PLAN DE EMERGENCIAS Y CONTINGENCIAS: CONCEPTO, CLASES, OBJETO, ALCANCE Y ESTRUCTURA BÁSICA.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A08AFE6C-7165-4E19-90DE-B62F2D511FC5}" type="parTrans" cxnId="{941763C9-6017-4BF3-848E-3261D45FAAFA}">
      <dgm:prSet/>
      <dgm:spPr/>
      <dgm:t>
        <a:bodyPr/>
        <a:lstStyle/>
        <a:p>
          <a:endParaRPr lang="es-CO"/>
        </a:p>
      </dgm:t>
    </dgm:pt>
    <dgm:pt modelId="{6EA3BA55-2327-4B87-B315-A3EF715D3E29}" type="sibTrans" cxnId="{941763C9-6017-4BF3-848E-3261D45FAAFA}">
      <dgm:prSet/>
      <dgm:spPr/>
      <dgm:t>
        <a:bodyPr/>
        <a:lstStyle/>
        <a:p>
          <a:endParaRPr lang="es-CO"/>
        </a:p>
      </dgm:t>
    </dgm:pt>
    <dgm:pt modelId="{8FFB085E-FC72-4765-A445-ED1D188AD85D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NORMATIVIDAD: REPORTE E INVESTIGACIÓN DE ACCIDENTES DE TRABAJO Y ENFERMEDADES LABORALES.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ECC16D9-E9E4-483F-BB64-2F0169B4B046}" type="parTrans" cxnId="{792FB4FD-BDFB-4268-B2BB-588999563776}">
      <dgm:prSet/>
      <dgm:spPr/>
      <dgm:t>
        <a:bodyPr/>
        <a:lstStyle/>
        <a:p>
          <a:endParaRPr lang="es-CO"/>
        </a:p>
      </dgm:t>
    </dgm:pt>
    <dgm:pt modelId="{C06AA964-3FF2-4AB8-B742-815512ED0A0B}" type="sibTrans" cxnId="{792FB4FD-BDFB-4268-B2BB-588999563776}">
      <dgm:prSet/>
      <dgm:spPr/>
      <dgm:t>
        <a:bodyPr/>
        <a:lstStyle/>
        <a:p>
          <a:endParaRPr lang="es-CO"/>
        </a:p>
      </dgm:t>
    </dgm:pt>
    <dgm:pt modelId="{9B46CA2C-897F-47F0-B9FD-922F67FEC281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SOSTENIBILIDAD EN EL CONTEXTO PRODUCTIVO: CONSERVACIÓN USO Y MANEJO DE LOS RECURSOS.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5AEFBF17-23A9-4161-9AF5-5EFF00863CFC}" type="parTrans" cxnId="{1E5F7AE0-9561-448F-9F8C-AA617EAACFBC}">
      <dgm:prSet/>
      <dgm:spPr/>
      <dgm:t>
        <a:bodyPr/>
        <a:lstStyle/>
        <a:p>
          <a:endParaRPr lang="es-CO"/>
        </a:p>
      </dgm:t>
    </dgm:pt>
    <dgm:pt modelId="{72877C48-C322-459D-A948-1E9D2F1491EA}" type="sibTrans" cxnId="{1E5F7AE0-9561-448F-9F8C-AA617EAACFBC}">
      <dgm:prSet/>
      <dgm:spPr/>
      <dgm:t>
        <a:bodyPr/>
        <a:lstStyle/>
        <a:p>
          <a:endParaRPr lang="es-CO"/>
        </a:p>
      </dgm:t>
    </dgm:pt>
    <dgm:pt modelId="{CCAF3E2E-45D6-4FCA-BA86-86590C33872C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ESTRATEGIAS DE TRABAJO COLABORATIVO, COOPERATIVO Y COORDINADO: CONCEPTO Y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CARACTERÍSTICAS.</a:t>
          </a:r>
        </a:p>
      </dgm:t>
    </dgm:pt>
    <dgm:pt modelId="{500F3EAD-3332-4FDF-A2C3-3E06215935A6}" type="parTrans" cxnId="{B155EFC9-3283-4D1F-AC2B-1E991CE253EF}">
      <dgm:prSet/>
      <dgm:spPr/>
      <dgm:t>
        <a:bodyPr/>
        <a:lstStyle/>
        <a:p>
          <a:endParaRPr lang="es-CO"/>
        </a:p>
      </dgm:t>
    </dgm:pt>
    <dgm:pt modelId="{50C07DE7-FE41-406A-AF48-B3E57DC74CA3}" type="sibTrans" cxnId="{B155EFC9-3283-4D1F-AC2B-1E991CE253EF}">
      <dgm:prSet/>
      <dgm:spPr/>
      <dgm:t>
        <a:bodyPr/>
        <a:lstStyle/>
        <a:p>
          <a:endParaRPr lang="es-CO"/>
        </a:p>
      </dgm:t>
    </dgm:pt>
    <dgm:pt modelId="{01283080-D6C1-464B-B4BD-944CDDBEDC7D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COMITÉS AMBIENTALES Y DE SEGURIDAD Y SALUD EN EL TRABAJO: CONCEPTO, CARACTERÍSTICAS Y </a:t>
          </a:r>
          <a:r>
            <a:rPr lang="es-CO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FUNCIONES.</a:t>
          </a:r>
        </a:p>
      </dgm:t>
    </dgm:pt>
    <dgm:pt modelId="{A9843846-4001-4C00-9C43-8B39992B57FA}" type="parTrans" cxnId="{C0375DB7-2100-404A-805D-4C0DAC6B7774}">
      <dgm:prSet/>
      <dgm:spPr/>
      <dgm:t>
        <a:bodyPr/>
        <a:lstStyle/>
        <a:p>
          <a:endParaRPr lang="es-CO"/>
        </a:p>
      </dgm:t>
    </dgm:pt>
    <dgm:pt modelId="{01954042-D532-48DB-B59C-36057D491585}" type="sibTrans" cxnId="{C0375DB7-2100-404A-805D-4C0DAC6B7774}">
      <dgm:prSet/>
      <dgm:spPr/>
      <dgm:t>
        <a:bodyPr/>
        <a:lstStyle/>
        <a:p>
          <a:endParaRPr lang="es-CO"/>
        </a:p>
      </dgm:t>
    </dgm:pt>
    <dgm:pt modelId="{ACC40DE1-D187-4BEC-BD26-254A58FF4EB8}">
      <dgm:prSet custT="1"/>
      <dgm:spPr/>
      <dgm:t>
        <a:bodyPr/>
        <a:lstStyle/>
        <a:p>
          <a:r>
            <a:rPr lang="es-E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MONITOREO Y SEGUIMIENTO: CONCEPTO, MÉTODOS Y DOCUMENTACIÓN ASOCIADA. EVIDENCIAS DE CUMPLIMIENTO A LOS PROGRAMAS AMBIENTALES Y DE SST: CONCEPTO, CLASES Y CARACTERÍSTICAS.</a:t>
          </a:r>
          <a:endParaRPr lang="es-CO" sz="10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8591B9-E3F3-4E8D-9865-F0B5D6628194}" type="parTrans" cxnId="{3DBA1C17-5E61-4799-9043-11B20073D934}">
      <dgm:prSet/>
      <dgm:spPr/>
      <dgm:t>
        <a:bodyPr/>
        <a:lstStyle/>
        <a:p>
          <a:endParaRPr lang="es-CO"/>
        </a:p>
      </dgm:t>
    </dgm:pt>
    <dgm:pt modelId="{DF4F65A6-6DCF-46AA-B2EF-4C4B72765BE6}" type="sibTrans" cxnId="{3DBA1C17-5E61-4799-9043-11B20073D934}">
      <dgm:prSet/>
      <dgm:spPr/>
      <dgm:t>
        <a:bodyPr/>
        <a:lstStyle/>
        <a:p>
          <a:endParaRPr lang="es-CO"/>
        </a:p>
      </dgm:t>
    </dgm:pt>
    <dgm:pt modelId="{E6FC69B7-546C-43C3-9576-ED19ACB787B1}" type="pres">
      <dgm:prSet presAssocID="{9201EB61-8F4F-4808-A905-C2801F9872D3}" presName="linearFlow" presStyleCnt="0">
        <dgm:presLayoutVars>
          <dgm:dir/>
          <dgm:animLvl val="lvl"/>
          <dgm:resizeHandles val="exact"/>
        </dgm:presLayoutVars>
      </dgm:prSet>
      <dgm:spPr/>
    </dgm:pt>
    <dgm:pt modelId="{55EE70C1-C484-4AF7-8297-57FF41D80ADF}" type="pres">
      <dgm:prSet presAssocID="{F805136E-D4F0-42CB-B395-A50BCB2B4B44}" presName="composite" presStyleCnt="0"/>
      <dgm:spPr/>
    </dgm:pt>
    <dgm:pt modelId="{59AA4D7E-504C-46BE-8D91-C1C7DA94CBC9}" type="pres">
      <dgm:prSet presAssocID="{F805136E-D4F0-42CB-B395-A50BCB2B4B4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6EA08AD8-3927-4982-8EF6-60748416B35B}" type="pres">
      <dgm:prSet presAssocID="{F805136E-D4F0-42CB-B395-A50BCB2B4B44}" presName="descendantText" presStyleLbl="alignAcc1" presStyleIdx="0" presStyleCnt="2" custScaleY="157187" custLinFactNeighborX="1691" custLinFactNeighborY="1274">
        <dgm:presLayoutVars>
          <dgm:bulletEnabled val="1"/>
        </dgm:presLayoutVars>
      </dgm:prSet>
      <dgm:spPr/>
    </dgm:pt>
    <dgm:pt modelId="{589CE58F-5CE6-4FD8-8680-C8839FEF0272}" type="pres">
      <dgm:prSet presAssocID="{7BF8CD36-95BE-45E7-BA85-75111754FFC6}" presName="sp" presStyleCnt="0"/>
      <dgm:spPr/>
    </dgm:pt>
    <dgm:pt modelId="{2FF17986-166E-431D-BA1A-7CF7AA4A9F16}" type="pres">
      <dgm:prSet presAssocID="{18E40E84-25A8-4356-B7A7-83A183D24979}" presName="composite" presStyleCnt="0"/>
      <dgm:spPr/>
    </dgm:pt>
    <dgm:pt modelId="{BC1661DE-87D5-4B49-972E-AA5A13AD1A3E}" type="pres">
      <dgm:prSet presAssocID="{18E40E84-25A8-4356-B7A7-83A183D24979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C76A311-9ACD-4E7D-9904-5D954E824CA0}" type="pres">
      <dgm:prSet presAssocID="{18E40E84-25A8-4356-B7A7-83A183D24979}" presName="descendantText" presStyleLbl="alignAcc1" presStyleIdx="1" presStyleCnt="2" custScaleY="231112" custLinFactNeighborX="127" custLinFactNeighborY="-2398">
        <dgm:presLayoutVars>
          <dgm:bulletEnabled val="1"/>
        </dgm:presLayoutVars>
      </dgm:prSet>
      <dgm:spPr/>
    </dgm:pt>
  </dgm:ptLst>
  <dgm:cxnLst>
    <dgm:cxn modelId="{8250B803-844B-49C7-9BAE-0EF983DE863E}" srcId="{F805136E-D4F0-42CB-B395-A50BCB2B4B44}" destId="{C27E648D-37CD-4BAA-A781-E626F074E9D9}" srcOrd="1" destOrd="0" parTransId="{87C96B55-FC21-4BD4-8BD8-F2E79DF9B9AF}" sibTransId="{114EF059-55EC-4D55-AAEA-C1B1DB8669AE}"/>
    <dgm:cxn modelId="{E355AA05-FC3B-494C-A587-A5453F0B6265}" type="presOf" srcId="{17BA5D06-4751-4838-B55A-FFD4E3AF0DE9}" destId="{3C76A311-9ACD-4E7D-9904-5D954E824CA0}" srcOrd="0" destOrd="6" presId="urn:microsoft.com/office/officeart/2005/8/layout/chevron2"/>
    <dgm:cxn modelId="{477CBC08-B82D-4A6D-AC0B-382FCFDAFDA3}" srcId="{F805136E-D4F0-42CB-B395-A50BCB2B4B44}" destId="{CEAC7075-2B1E-4F52-A5D6-CD54F2BB8B8A}" srcOrd="0" destOrd="0" parTransId="{EAF1322B-41F2-4CDB-BC76-71A28198AD70}" sibTransId="{08BB5F5F-06E1-49E3-B81E-1EB06523C42E}"/>
    <dgm:cxn modelId="{3DBA1C17-5E61-4799-9043-11B20073D934}" srcId="{18E40E84-25A8-4356-B7A7-83A183D24979}" destId="{ACC40DE1-D187-4BEC-BD26-254A58FF4EB8}" srcOrd="9" destOrd="0" parTransId="{968591B9-E3F3-4E8D-9865-F0B5D6628194}" sibTransId="{DF4F65A6-6DCF-46AA-B2EF-4C4B72765BE6}"/>
    <dgm:cxn modelId="{6309C117-A964-45A7-8FE7-8FED5D7ABADA}" type="presOf" srcId="{EF553DFC-AD4D-41AD-B96B-002BB2CA1058}" destId="{3C76A311-9ACD-4E7D-9904-5D954E824CA0}" srcOrd="0" destOrd="1" presId="urn:microsoft.com/office/officeart/2005/8/layout/chevron2"/>
    <dgm:cxn modelId="{BBC0871A-406F-4BEE-9B22-C1C06E10F87C}" srcId="{18E40E84-25A8-4356-B7A7-83A183D24979}" destId="{84966A42-A6A9-4DEE-A913-B923B4BEF501}" srcOrd="4" destOrd="0" parTransId="{C9E55097-B772-4A8D-9C73-45257118502D}" sibTransId="{39173D35-101F-46A7-AC41-2536EB8A34A2}"/>
    <dgm:cxn modelId="{E6F70E1B-1198-4C8A-B647-2E9DB43E7BC1}" srcId="{F805136E-D4F0-42CB-B395-A50BCB2B4B44}" destId="{B3DF776C-2F9A-4076-AE2A-5F941FF835A6}" srcOrd="8" destOrd="0" parTransId="{704A3443-A854-487D-AD65-61B3DAFEFA4B}" sibTransId="{8CFA3D2C-AFDF-4DEF-8076-9DE58A2BB659}"/>
    <dgm:cxn modelId="{FE795C1D-504F-48E8-A766-63A7F7BF732D}" srcId="{F805136E-D4F0-42CB-B395-A50BCB2B4B44}" destId="{7BEFB251-BCEC-430E-BCA4-CAEEB56CD2F7}" srcOrd="6" destOrd="0" parTransId="{F49A1642-CE02-436A-A77C-FDF2B59DEC92}" sibTransId="{D130987C-8BB6-4F9C-A8AE-F941DB35DF4E}"/>
    <dgm:cxn modelId="{D0B56927-869F-4859-968C-B7009AFB98E6}" type="presOf" srcId="{6B82B019-ACD8-4133-8CA6-2DB99B46CCB9}" destId="{6EA08AD8-3927-4982-8EF6-60748416B35B}" srcOrd="0" destOrd="11" presId="urn:microsoft.com/office/officeart/2005/8/layout/chevron2"/>
    <dgm:cxn modelId="{56D3712B-57D2-417E-94E3-F83A6D81D611}" type="presOf" srcId="{9B46CA2C-897F-47F0-B9FD-922F67FEC281}" destId="{3C76A311-9ACD-4E7D-9904-5D954E824CA0}" srcOrd="0" destOrd="11" presId="urn:microsoft.com/office/officeart/2005/8/layout/chevron2"/>
    <dgm:cxn modelId="{B92E5234-D8CA-464D-946D-F1560FDE0F45}" type="presOf" srcId="{C27E648D-37CD-4BAA-A781-E626F074E9D9}" destId="{6EA08AD8-3927-4982-8EF6-60748416B35B}" srcOrd="0" destOrd="1" presId="urn:microsoft.com/office/officeart/2005/8/layout/chevron2"/>
    <dgm:cxn modelId="{DB265138-4768-4B60-8661-E359F8DA7929}" type="presOf" srcId="{B3DF776C-2F9A-4076-AE2A-5F941FF835A6}" destId="{6EA08AD8-3927-4982-8EF6-60748416B35B}" srcOrd="0" destOrd="8" presId="urn:microsoft.com/office/officeart/2005/8/layout/chevron2"/>
    <dgm:cxn modelId="{C9B98338-923F-4427-B3DB-DF843D393699}" type="presOf" srcId="{330D8EBE-CAAA-472E-8C7A-4E16C4C320E2}" destId="{3C76A311-9ACD-4E7D-9904-5D954E824CA0}" srcOrd="0" destOrd="0" presId="urn:microsoft.com/office/officeart/2005/8/layout/chevron2"/>
    <dgm:cxn modelId="{2FC0643E-C8AB-4A67-867E-DD8AC0ED3D6C}" type="presOf" srcId="{84966A42-A6A9-4DEE-A913-B923B4BEF501}" destId="{3C76A311-9ACD-4E7D-9904-5D954E824CA0}" srcOrd="0" destOrd="4" presId="urn:microsoft.com/office/officeart/2005/8/layout/chevron2"/>
    <dgm:cxn modelId="{9EEADE5D-40A4-4D17-9107-34F367EDC8BE}" srcId="{18E40E84-25A8-4356-B7A7-83A183D24979}" destId="{E6E4D3B1-4C26-42C8-A5B8-B0780EE86CD2}" srcOrd="5" destOrd="0" parTransId="{7AE7FAB4-0B25-4313-B6C1-DCD5E986EEAB}" sibTransId="{AE3024FD-4663-46F9-8BDB-EF63FF645184}"/>
    <dgm:cxn modelId="{2B96785F-0ECB-439C-AEC5-1381FABE5199}" srcId="{F805136E-D4F0-42CB-B395-A50BCB2B4B44}" destId="{35BB8499-9041-4B79-A475-B2411DB3E2E2}" srcOrd="2" destOrd="0" parTransId="{F7E47FBC-05F1-4F88-A72F-BBEB84B322B5}" sibTransId="{A8566F86-C1CC-44D0-8BF7-B1B08DE3F1C0}"/>
    <dgm:cxn modelId="{E8A61543-5278-45A7-9351-7C8586575DF2}" srcId="{18E40E84-25A8-4356-B7A7-83A183D24979}" destId="{330D8EBE-CAAA-472E-8C7A-4E16C4C320E2}" srcOrd="0" destOrd="0" parTransId="{4F554DC9-3185-433A-BA3A-5863397A918B}" sibTransId="{D444F8A1-B40D-417B-A220-BB3550F3E369}"/>
    <dgm:cxn modelId="{EAB5B764-E5AC-4156-ADE9-6F2BFEEB9BD9}" type="presOf" srcId="{CEAC7075-2B1E-4F52-A5D6-CD54F2BB8B8A}" destId="{6EA08AD8-3927-4982-8EF6-60748416B35B}" srcOrd="0" destOrd="0" presId="urn:microsoft.com/office/officeart/2005/8/layout/chevron2"/>
    <dgm:cxn modelId="{3B964C65-B320-4B82-9BDB-DA59C58237BB}" type="presOf" srcId="{AFDD42DD-9A8C-46F7-9FB1-82F65D4AA5A9}" destId="{3C76A311-9ACD-4E7D-9904-5D954E824CA0}" srcOrd="0" destOrd="3" presId="urn:microsoft.com/office/officeart/2005/8/layout/chevron2"/>
    <dgm:cxn modelId="{E5796F6B-7E55-4046-BF20-E0AA01585334}" srcId="{18E40E84-25A8-4356-B7A7-83A183D24979}" destId="{AFDD42DD-9A8C-46F7-9FB1-82F65D4AA5A9}" srcOrd="3" destOrd="0" parTransId="{1199EC55-E2EC-48EC-9DE7-E18477846EAA}" sibTransId="{75C26FA7-4A53-48F5-9BDB-6A7DAE8AA530}"/>
    <dgm:cxn modelId="{B283584B-E3C9-46A7-B151-F83D60E8149A}" type="presOf" srcId="{CCAF3E2E-45D6-4FCA-BA86-86590C33872C}" destId="{3C76A311-9ACD-4E7D-9904-5D954E824CA0}" srcOrd="0" destOrd="12" presId="urn:microsoft.com/office/officeart/2005/8/layout/chevron2"/>
    <dgm:cxn modelId="{F0414D6C-7352-4286-A556-E14069E1DA9B}" srcId="{F805136E-D4F0-42CB-B395-A50BCB2B4B44}" destId="{5E2737C9-9B8B-4D43-A0E1-01958AC0282B}" srcOrd="10" destOrd="0" parTransId="{DCE87D57-EF7E-4C02-ACF9-C93187415FF3}" sibTransId="{DD697089-03D1-471E-8861-CDC45A335A2E}"/>
    <dgm:cxn modelId="{E494964D-0EF2-45A4-967E-BDD6EFDDEC9F}" type="presOf" srcId="{35BB8499-9041-4B79-A475-B2411DB3E2E2}" destId="{6EA08AD8-3927-4982-8EF6-60748416B35B}" srcOrd="0" destOrd="2" presId="urn:microsoft.com/office/officeart/2005/8/layout/chevron2"/>
    <dgm:cxn modelId="{ACCF906F-27D9-4ADF-96C7-886B398C1C36}" srcId="{F805136E-D4F0-42CB-B395-A50BCB2B4B44}" destId="{6B82B019-ACD8-4133-8CA6-2DB99B46CCB9}" srcOrd="11" destOrd="0" parTransId="{83791669-F348-4A9B-B676-A7885CD7AE7B}" sibTransId="{622F9385-6F24-42DA-86A5-2C122DE95EA8}"/>
    <dgm:cxn modelId="{5ECFAE52-C5C6-4FB5-9FF3-35399DDDAFAB}" type="presOf" srcId="{5E2737C9-9B8B-4D43-A0E1-01958AC0282B}" destId="{6EA08AD8-3927-4982-8EF6-60748416B35B}" srcOrd="0" destOrd="10" presId="urn:microsoft.com/office/officeart/2005/8/layout/chevron2"/>
    <dgm:cxn modelId="{63B7EC54-46F6-405D-A151-25814346A31E}" type="presOf" srcId="{868492E3-EE6E-4974-9D4B-070DFDFE780C}" destId="{6EA08AD8-3927-4982-8EF6-60748416B35B}" srcOrd="0" destOrd="9" presId="urn:microsoft.com/office/officeart/2005/8/layout/chevron2"/>
    <dgm:cxn modelId="{6820597F-8D08-4574-A37F-CFF537B1F4E8}" type="presOf" srcId="{18E40E84-25A8-4356-B7A7-83A183D24979}" destId="{BC1661DE-87D5-4B49-972E-AA5A13AD1A3E}" srcOrd="0" destOrd="0" presId="urn:microsoft.com/office/officeart/2005/8/layout/chevron2"/>
    <dgm:cxn modelId="{13F3907F-FACB-488B-B7D6-E74EF19D7D21}" type="presOf" srcId="{ACC40DE1-D187-4BEC-BD26-254A58FF4EB8}" destId="{3C76A311-9ACD-4E7D-9904-5D954E824CA0}" srcOrd="0" destOrd="9" presId="urn:microsoft.com/office/officeart/2005/8/layout/chevron2"/>
    <dgm:cxn modelId="{A1BF0380-57C0-4D0B-A102-3833CD194174}" srcId="{F805136E-D4F0-42CB-B395-A50BCB2B4B44}" destId="{01608654-5314-4B90-98F2-3A052752CB49}" srcOrd="3" destOrd="0" parTransId="{12624D1D-E76C-4CD4-9B0D-47AA4F43D511}" sibTransId="{040E4C81-76B3-4EE3-8502-AE63289F55A8}"/>
    <dgm:cxn modelId="{058ED780-DA7A-4EA2-A0E1-A2C8A7FCE68C}" type="presOf" srcId="{065800BA-E2D4-498D-935C-71D4AFF5F10B}" destId="{6EA08AD8-3927-4982-8EF6-60748416B35B}" srcOrd="0" destOrd="5" presId="urn:microsoft.com/office/officeart/2005/8/layout/chevron2"/>
    <dgm:cxn modelId="{0C169E81-EDFB-4FD5-A65C-E37801EB334F}" srcId="{F805136E-D4F0-42CB-B395-A50BCB2B4B44}" destId="{5F3B0130-BB30-4232-8FAC-DEC97E31AFA6}" srcOrd="4" destOrd="0" parTransId="{F0814DDE-AC46-4434-85AF-1B0CEA648A76}" sibTransId="{65F89DA3-A0DF-4989-9BC6-7C056E104ABB}"/>
    <dgm:cxn modelId="{6D063482-33A7-4B0F-A6B3-27D381841907}" type="presOf" srcId="{01283080-D6C1-464B-B4BD-944CDDBEDC7D}" destId="{3C76A311-9ACD-4E7D-9904-5D954E824CA0}" srcOrd="0" destOrd="13" presId="urn:microsoft.com/office/officeart/2005/8/layout/chevron2"/>
    <dgm:cxn modelId="{642C6688-6CCB-4E30-B3C5-AEED25577855}" type="presOf" srcId="{9201EB61-8F4F-4808-A905-C2801F9872D3}" destId="{E6FC69B7-546C-43C3-9576-ED19ACB787B1}" srcOrd="0" destOrd="0" presId="urn:microsoft.com/office/officeart/2005/8/layout/chevron2"/>
    <dgm:cxn modelId="{7D7AF889-3A44-42CD-9CA7-10B834826E37}" srcId="{18E40E84-25A8-4356-B7A7-83A183D24979}" destId="{EF553DFC-AD4D-41AD-B96B-002BB2CA1058}" srcOrd="1" destOrd="0" parTransId="{E8725657-B8C7-48A0-A3E4-9CE3BED464B8}" sibTransId="{67F874AB-C8AE-47D0-BCC7-A9B91277AC96}"/>
    <dgm:cxn modelId="{D3606E8C-26DF-4CB8-AFAF-C0D3FFDFBC7E}" srcId="{F805136E-D4F0-42CB-B395-A50BCB2B4B44}" destId="{065800BA-E2D4-498D-935C-71D4AFF5F10B}" srcOrd="5" destOrd="0" parTransId="{F9035BB4-DA9D-448D-B1C2-893A0384656D}" sibTransId="{646AD1CE-537B-443F-9533-9345ACAA5600}"/>
    <dgm:cxn modelId="{889E578D-EC4F-4306-9F10-2EC955AE49AB}" srcId="{18E40E84-25A8-4356-B7A7-83A183D24979}" destId="{4AB2A02A-6BEB-4952-B077-E11A12F6CFD5}" srcOrd="2" destOrd="0" parTransId="{AE8E630A-AD29-405E-B0A2-B180832B5DE1}" sibTransId="{702267E6-684F-4E5F-BEE9-017A052ECBBF}"/>
    <dgm:cxn modelId="{39BFEA97-214B-42B1-AEDB-9742DC8E5F55}" srcId="{18E40E84-25A8-4356-B7A7-83A183D24979}" destId="{E5D23851-6A3D-422F-AB83-4CA17B554FFC}" srcOrd="7" destOrd="0" parTransId="{9A9113AA-E43C-4CD1-9D37-9955736AB996}" sibTransId="{D84CE709-8F63-47CD-9812-FBB2C8501797}"/>
    <dgm:cxn modelId="{39111CA0-816A-4EEB-819A-27E923AAAE85}" type="presOf" srcId="{5F3B0130-BB30-4232-8FAC-DEC97E31AFA6}" destId="{6EA08AD8-3927-4982-8EF6-60748416B35B}" srcOrd="0" destOrd="4" presId="urn:microsoft.com/office/officeart/2005/8/layout/chevron2"/>
    <dgm:cxn modelId="{193899A1-3F65-4358-AB76-68BC538E3C64}" type="presOf" srcId="{F805136E-D4F0-42CB-B395-A50BCB2B4B44}" destId="{59AA4D7E-504C-46BE-8D91-C1C7DA94CBC9}" srcOrd="0" destOrd="0" presId="urn:microsoft.com/office/officeart/2005/8/layout/chevron2"/>
    <dgm:cxn modelId="{6942E7A8-72E9-4636-93B4-4021C16CE797}" srcId="{18E40E84-25A8-4356-B7A7-83A183D24979}" destId="{17BA5D06-4751-4838-B55A-FFD4E3AF0DE9}" srcOrd="6" destOrd="0" parTransId="{07E36552-309F-4BC5-884C-3BA040A09706}" sibTransId="{89C5E39C-98FB-4A77-8EDA-6030448738DD}"/>
    <dgm:cxn modelId="{F0CEE3AB-8F10-4B44-80CE-9D69B70A1648}" type="presOf" srcId="{8FFB085E-FC72-4765-A445-ED1D188AD85D}" destId="{3C76A311-9ACD-4E7D-9904-5D954E824CA0}" srcOrd="0" destOrd="10" presId="urn:microsoft.com/office/officeart/2005/8/layout/chevron2"/>
    <dgm:cxn modelId="{8DD067B6-0ED6-4073-93BF-ED00167DF70A}" srcId="{F805136E-D4F0-42CB-B395-A50BCB2B4B44}" destId="{868492E3-EE6E-4974-9D4B-070DFDFE780C}" srcOrd="9" destOrd="0" parTransId="{6499E610-A5E3-4533-B215-1D77C508EEC1}" sibTransId="{8E704C4E-EACC-4E4C-AB65-46C64EF37622}"/>
    <dgm:cxn modelId="{99D156B6-63D9-4EDA-B73D-6C9B592C74D0}" type="presOf" srcId="{01608654-5314-4B90-98F2-3A052752CB49}" destId="{6EA08AD8-3927-4982-8EF6-60748416B35B}" srcOrd="0" destOrd="3" presId="urn:microsoft.com/office/officeart/2005/8/layout/chevron2"/>
    <dgm:cxn modelId="{C0375DB7-2100-404A-805D-4C0DAC6B7774}" srcId="{18E40E84-25A8-4356-B7A7-83A183D24979}" destId="{01283080-D6C1-464B-B4BD-944CDDBEDC7D}" srcOrd="13" destOrd="0" parTransId="{A9843846-4001-4C00-9C43-8B39992B57FA}" sibTransId="{01954042-D532-48DB-B59C-36057D491585}"/>
    <dgm:cxn modelId="{D4C0ACB7-7DBB-44BD-8772-539826E7F057}" type="presOf" srcId="{4AB2A02A-6BEB-4952-B077-E11A12F6CFD5}" destId="{3C76A311-9ACD-4E7D-9904-5D954E824CA0}" srcOrd="0" destOrd="2" presId="urn:microsoft.com/office/officeart/2005/8/layout/chevron2"/>
    <dgm:cxn modelId="{1D8D0BC0-18F0-41FB-A8BE-6A31D5B089FB}" type="presOf" srcId="{E6E4D3B1-4C26-42C8-A5B8-B0780EE86CD2}" destId="{3C76A311-9ACD-4E7D-9904-5D954E824CA0}" srcOrd="0" destOrd="5" presId="urn:microsoft.com/office/officeart/2005/8/layout/chevron2"/>
    <dgm:cxn modelId="{941763C9-6017-4BF3-848E-3261D45FAAFA}" srcId="{18E40E84-25A8-4356-B7A7-83A183D24979}" destId="{AA50B3C3-6F78-49E4-B102-12C8E09D3CF7}" srcOrd="8" destOrd="0" parTransId="{A08AFE6C-7165-4E19-90DE-B62F2D511FC5}" sibTransId="{6EA3BA55-2327-4B87-B315-A3EF715D3E29}"/>
    <dgm:cxn modelId="{B155EFC9-3283-4D1F-AC2B-1E991CE253EF}" srcId="{18E40E84-25A8-4356-B7A7-83A183D24979}" destId="{CCAF3E2E-45D6-4FCA-BA86-86590C33872C}" srcOrd="12" destOrd="0" parTransId="{500F3EAD-3332-4FDF-A2C3-3E06215935A6}" sibTransId="{50C07DE7-FE41-406A-AF48-B3E57DC74CA3}"/>
    <dgm:cxn modelId="{905D3DD7-06FE-4BBA-8EF9-E263A3989969}" type="presOf" srcId="{70F3EFFB-6EDF-4983-807C-7FD657A9CB61}" destId="{6EA08AD8-3927-4982-8EF6-60748416B35B}" srcOrd="0" destOrd="7" presId="urn:microsoft.com/office/officeart/2005/8/layout/chevron2"/>
    <dgm:cxn modelId="{382292D7-043F-4EB1-9EBF-5E9CBF26D287}" srcId="{9201EB61-8F4F-4808-A905-C2801F9872D3}" destId="{F805136E-D4F0-42CB-B395-A50BCB2B4B44}" srcOrd="0" destOrd="0" parTransId="{00501ECD-5B50-4AC1-8962-16A200687511}" sibTransId="{7BF8CD36-95BE-45E7-BA85-75111754FFC6}"/>
    <dgm:cxn modelId="{5FCE94DC-CD56-4C77-8B32-13847B9FA042}" srcId="{9201EB61-8F4F-4808-A905-C2801F9872D3}" destId="{18E40E84-25A8-4356-B7A7-83A183D24979}" srcOrd="1" destOrd="0" parTransId="{36544731-E48E-48CE-B09B-5DBA5307FD06}" sibTransId="{2503440E-8C97-4553-B1CB-D0B45440C4CD}"/>
    <dgm:cxn modelId="{623D84DF-B6A5-420C-92F5-D0D1A0BA4216}" srcId="{F805136E-D4F0-42CB-B395-A50BCB2B4B44}" destId="{70F3EFFB-6EDF-4983-807C-7FD657A9CB61}" srcOrd="7" destOrd="0" parTransId="{C8E3A6F1-01A6-4C15-B95B-3852A12D32BC}" sibTransId="{A78E1B00-3648-4829-83D7-13A723C08E25}"/>
    <dgm:cxn modelId="{1E5F7AE0-9561-448F-9F8C-AA617EAACFBC}" srcId="{18E40E84-25A8-4356-B7A7-83A183D24979}" destId="{9B46CA2C-897F-47F0-B9FD-922F67FEC281}" srcOrd="11" destOrd="0" parTransId="{5AEFBF17-23A9-4161-9AF5-5EFF00863CFC}" sibTransId="{72877C48-C322-459D-A948-1E9D2F1491EA}"/>
    <dgm:cxn modelId="{C85DB2E2-7F6D-4BD9-83F1-4A5807B08E22}" type="presOf" srcId="{7BEFB251-BCEC-430E-BCA4-CAEEB56CD2F7}" destId="{6EA08AD8-3927-4982-8EF6-60748416B35B}" srcOrd="0" destOrd="6" presId="urn:microsoft.com/office/officeart/2005/8/layout/chevron2"/>
    <dgm:cxn modelId="{C31B22E9-9F0C-4DE8-AC06-BE30BA82F9C5}" type="presOf" srcId="{E5D23851-6A3D-422F-AB83-4CA17B554FFC}" destId="{3C76A311-9ACD-4E7D-9904-5D954E824CA0}" srcOrd="0" destOrd="7" presId="urn:microsoft.com/office/officeart/2005/8/layout/chevron2"/>
    <dgm:cxn modelId="{CA6F90EC-01CB-4FAD-8DC3-F6F86E497C4F}" type="presOf" srcId="{AA50B3C3-6F78-49E4-B102-12C8E09D3CF7}" destId="{3C76A311-9ACD-4E7D-9904-5D954E824CA0}" srcOrd="0" destOrd="8" presId="urn:microsoft.com/office/officeart/2005/8/layout/chevron2"/>
    <dgm:cxn modelId="{792FB4FD-BDFB-4268-B2BB-588999563776}" srcId="{18E40E84-25A8-4356-B7A7-83A183D24979}" destId="{8FFB085E-FC72-4765-A445-ED1D188AD85D}" srcOrd="10" destOrd="0" parTransId="{9ECC16D9-E9E4-483F-BB64-2F0169B4B046}" sibTransId="{C06AA964-3FF2-4AB8-B742-815512ED0A0B}"/>
    <dgm:cxn modelId="{8F727816-4D10-40C6-ACC7-A66CB0ED327F}" type="presParOf" srcId="{E6FC69B7-546C-43C3-9576-ED19ACB787B1}" destId="{55EE70C1-C484-4AF7-8297-57FF41D80ADF}" srcOrd="0" destOrd="0" presId="urn:microsoft.com/office/officeart/2005/8/layout/chevron2"/>
    <dgm:cxn modelId="{015346D7-114E-42A0-88AE-73349AF07121}" type="presParOf" srcId="{55EE70C1-C484-4AF7-8297-57FF41D80ADF}" destId="{59AA4D7E-504C-46BE-8D91-C1C7DA94CBC9}" srcOrd="0" destOrd="0" presId="urn:microsoft.com/office/officeart/2005/8/layout/chevron2"/>
    <dgm:cxn modelId="{808828C5-F2A1-4243-96C6-A017E64AF551}" type="presParOf" srcId="{55EE70C1-C484-4AF7-8297-57FF41D80ADF}" destId="{6EA08AD8-3927-4982-8EF6-60748416B35B}" srcOrd="1" destOrd="0" presId="urn:microsoft.com/office/officeart/2005/8/layout/chevron2"/>
    <dgm:cxn modelId="{D862E1DD-859D-4F39-9C28-0579D391D9BE}" type="presParOf" srcId="{E6FC69B7-546C-43C3-9576-ED19ACB787B1}" destId="{589CE58F-5CE6-4FD8-8680-C8839FEF0272}" srcOrd="1" destOrd="0" presId="urn:microsoft.com/office/officeart/2005/8/layout/chevron2"/>
    <dgm:cxn modelId="{4AF938D6-BC6F-4A3A-AE9E-680DE0155440}" type="presParOf" srcId="{E6FC69B7-546C-43C3-9576-ED19ACB787B1}" destId="{2FF17986-166E-431D-BA1A-7CF7AA4A9F16}" srcOrd="2" destOrd="0" presId="urn:microsoft.com/office/officeart/2005/8/layout/chevron2"/>
    <dgm:cxn modelId="{99CC20D2-994D-4BEA-83BB-6978286DFBAB}" type="presParOf" srcId="{2FF17986-166E-431D-BA1A-7CF7AA4A9F16}" destId="{BC1661DE-87D5-4B49-972E-AA5A13AD1A3E}" srcOrd="0" destOrd="0" presId="urn:microsoft.com/office/officeart/2005/8/layout/chevron2"/>
    <dgm:cxn modelId="{451A08B8-3B7A-4694-AEA2-A77DE69DDBA0}" type="presParOf" srcId="{2FF17986-166E-431D-BA1A-7CF7AA4A9F16}" destId="{3C76A311-9ACD-4E7D-9904-5D954E824C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A4D7E-504C-46BE-8D91-C1C7DA94CBC9}">
      <dsp:nvSpPr>
        <dsp:cNvPr id="0" name=""/>
        <dsp:cNvSpPr/>
      </dsp:nvSpPr>
      <dsp:spPr>
        <a:xfrm rot="5400000">
          <a:off x="-364934" y="834321"/>
          <a:ext cx="2432897" cy="17030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Conocimientos del PROCESO</a:t>
          </a:r>
        </a:p>
      </dsp:txBody>
      <dsp:txXfrm rot="-5400000">
        <a:off x="1" y="1320900"/>
        <a:ext cx="1703028" cy="729869"/>
      </dsp:txXfrm>
    </dsp:sp>
    <dsp:sp modelId="{6EA08AD8-3927-4982-8EF6-60748416B35B}">
      <dsp:nvSpPr>
        <dsp:cNvPr id="0" name=""/>
        <dsp:cNvSpPr/>
      </dsp:nvSpPr>
      <dsp:spPr>
        <a:xfrm rot="5400000">
          <a:off x="5116314" y="-3375925"/>
          <a:ext cx="2485729" cy="9312301"/>
        </a:xfrm>
        <a:prstGeom prst="round2SameRect">
          <a:avLst/>
        </a:prstGeom>
        <a:solidFill>
          <a:schemeClr val="accent2">
            <a:alpha val="9000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DIFERENCIAR LOS ASPECTOS E IMPACTOS AMBIENTALES ASOCIADOS A SU ENTORNO LABORAL Y SOCIAL.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EXAMINAR LAS ESTRATEGIAS ESTABLECIDAS PARA EL CONTROL DE LOS IMPACTOS AMBIENTALES Y LOS </a:t>
          </a:r>
          <a:r>
            <a:rPr lang="es-CO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ATEL.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REVISAR LA POLÍTICA AMBIENTAL Y DE SEGURIDAD Y SALUD EN EL TRABAJO.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PONER EN PRÁCTICA LAS ESTRATEGIAS PARA EL CONTROL DE LOS IMPACTOS AMBIENTALES Y ATEL.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IDENTIFICAR LAS CLASES DE PLANES Y PROGRAMAS DE GESTIÓN AMBIENTAL Y DE SST ESTABLECIDOS PARA LA INTERVENCIÓN DE LOS IMPACTOS AMBIENTALES Y LOS RIESGOS DE SST.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LLEVAR A CABO LAS ACTIVIDADES ESTABLECIDAS EN LOS PLANES Y PROGRAMAS AMBIENTALES Y DE SST, </a:t>
          </a:r>
          <a:r>
            <a:rPr lang="es-CO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ESTABLECIDOS POR LA ORGANIZACIÓN.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ORIENTAR AL EQUIPO DE TRABAJO EN EL CUMPLIMIENTO DE LOS PLANES Y PROGRAMAS AMBIENTALES Y DE </a:t>
          </a:r>
          <a:r>
            <a:rPr lang="es-CO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SST.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MONITOREAR LA EJECUCIÓN DE LAS ACTIVIDADES PROPIAS DE SU CONTEXTO, ESTABLECIDAS EN LOS PLANES Y PROGRAMAS DE GESTIÓN AMBIENTAL Y DE SST.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CONFIRMAR LA EJECUCIÓN DE LAS ACTIVIDADES ESTABLECIDAS EN LOS PLANES Y PROGRAMAS </a:t>
          </a:r>
          <a:r>
            <a:rPr lang="es-CO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AMBIENTALES Y DE SST.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CONSOLIDAR LA INFORMACIÓN DEL SEGUIMIENTO AL CUMPLIMIENTO DE LOS PLANES AMBIENTALES Y SST.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PARTICIPAR EN LA INVESTIGACIÓN DE INCIDENTES AMBIENTALES Y ATEL.</a:t>
          </a:r>
          <a:endParaRPr lang="es-CO" sz="1000" kern="1200" dirty="0">
            <a:solidFill>
              <a:schemeClr val="tx1"/>
            </a:solidFill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APOYAR LA GESTIÓN DE ACCIONES DE MEJORA DE ACUERDO CON LOS REQUERIMIENTOS DE LA </a:t>
          </a:r>
          <a:r>
            <a:rPr lang="es-CO" sz="1000" kern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ORGANIZACIÓN.</a:t>
          </a:r>
        </a:p>
      </dsp:txBody>
      <dsp:txXfrm rot="-5400000">
        <a:off x="1703029" y="158703"/>
        <a:ext cx="9190958" cy="2243043"/>
      </dsp:txXfrm>
    </dsp:sp>
    <dsp:sp modelId="{BC1661DE-87D5-4B49-972E-AA5A13AD1A3E}">
      <dsp:nvSpPr>
        <dsp:cNvPr id="0" name=""/>
        <dsp:cNvSpPr/>
      </dsp:nvSpPr>
      <dsp:spPr>
        <a:xfrm rot="5400000">
          <a:off x="-364934" y="4099306"/>
          <a:ext cx="2432897" cy="1703028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Conocimientos del SABER</a:t>
          </a:r>
        </a:p>
      </dsp:txBody>
      <dsp:txXfrm rot="-5400000">
        <a:off x="1" y="4585885"/>
        <a:ext cx="1703028" cy="729869"/>
      </dsp:txXfrm>
    </dsp:sp>
    <dsp:sp modelId="{3C76A311-9ACD-4E7D-9904-5D954E824CA0}">
      <dsp:nvSpPr>
        <dsp:cNvPr id="0" name=""/>
        <dsp:cNvSpPr/>
      </dsp:nvSpPr>
      <dsp:spPr>
        <a:xfrm rot="5400000">
          <a:off x="4531795" y="-169008"/>
          <a:ext cx="3654766" cy="9312301"/>
        </a:xfrm>
        <a:prstGeom prst="round2SameRect">
          <a:avLst/>
        </a:prstGeom>
        <a:solidFill>
          <a:schemeClr val="accent3">
            <a:alpha val="9000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MEDIO AMBIENTE: CONCEPTO, COMPONENTES, CONSERVACIÓN, ASPECTOS E IMPACTOS AMBIENTALES,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NORMATIVIDAD BÁSICA LEGAL., ASPECTOS E IMPACTOS AMBIENTALES: CONCEPTO, CARACTERÍSTICAS, CLASES SEGÚN EL CONTEXTO </a:t>
          </a: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SOCIAL Y PRODUCTIVO, PROBLEMÁTICA AMBIENTAL ASOCIADA Y LEGISLACIÓN APLICABLE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IMPACTOS AMBIENTALES: CONCEPTO, CLASES, MEDIDAS DE MANEJO AMBIENTAL. POLÍTICAS AMBIENTALES </a:t>
          </a: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Y DE SST: CONCEPTO, CARACTERÍSTICAS, ALCANCE Y CLASES. PLANES DE MANEJO Y GESTIÓN AMBIENTAL: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OBJETO, APLICACIÓN Y ESTRUCTURA.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PLANES Y PROGRAMAS DE GESTIÓN DE SST: OBJETO, APLICACIÓN Y ESTRUCTURA.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SISTEMA DE GESTIÓN Y SEGURIDAD Y SALUD EN EL TRABAJO: CONCEPTOS GENERALES Y MARCO BÁSICO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LEGAL, DERECHOS Y DEBERES. </a:t>
          </a: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DIRECTRICES Y REQUISITOS INTERNOS DEL SISTEMA DE SEGURIDAD Y SALUD EN EL TRABAJO: REGLAMENTO DE HIGIENE Y SEGURIDAD INDUSTRIAL, REGLAMENTO INTERNO DE TRABAJO, PROCEDIMIENTOS DE TRABAJO SEGURO, PROGRAMAS, POLÍTICA DE SEGURIDAD SALUD EN EL TRABAJO Y POLÍTICAS DE PREVENCIÓN DE ALCOHOL Y SUSTANCIAS PSICOACTIVAS.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PELIGROS DE SEGURIDAD Y SALUD EN EL TRABAJO PROPIOS DEL SECTOR ECONÓMICO: CONCEPTO, CARACTERÍSTICAS, CLASES, EFECTOS A LA SALUD, MECANISMOS DE CONTROL Y NORMATIVIDAD.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LESIONES Y ENFERMEDADES PROPIAS DEL SECTOR ECONÓMICO: CONCEPTOS, CLASES, CAUSAS Y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CARACTERÍSTICAS. </a:t>
          </a: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CONSECUENCIAS DE LOS ACTOS ESTÁNDAR Y SUB ESTÁNDAR EN EL AMBIENTE LABORAL: CONCEPTO Y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CONSECUENCIAS.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MEDIDAS DE MANEJO AMBIENTAL: CONCEPTO, PREVENCIÓN, CONTROL Y MITIGACIÓN, ESTRATEGIAS DE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IMPLEMENTACIÓN.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PLAN DE EMERGENCIAS Y CONTINGENCIAS: CONCEPTO, CLASES, OBJETO, ALCANCE Y ESTRUCTURA BÁSICA.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MONITOREO Y SEGUIMIENTO: CONCEPTO, MÉTODOS Y DOCUMENTACIÓN ASOCIADA. EVIDENCIAS DE CUMPLIMIENTO A LOS PROGRAMAS AMBIENTALES Y DE SST: CONCEPTO, CLASES Y CARACTERÍSTICAS.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NORMATIVIDAD: REPORTE E INVESTIGACIÓN DE ACCIDENTES DE TRABAJO Y ENFERMEDADES LABORALES.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SOSTENIBILIDAD EN EL CONTEXTO PRODUCTIVO: CONSERVACIÓN USO Y MANEJO DE LOS RECURSOS.</a:t>
          </a:r>
          <a:endParaRPr lang="es-CO" sz="10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ESTRATEGIAS DE TRABAJO COLABORATIVO, COOPERATIVO Y COORDINADO: CONCEPTO Y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CARACTERÍSTICAS.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COMITÉS AMBIENTALES Y DE SEGURIDAD Y SALUD EN EL TRABAJO: CONCEPTO, CARACTERÍSTICAS Y </a:t>
          </a:r>
          <a:r>
            <a:rPr lang="es-CO" sz="10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FUNCIONES.</a:t>
          </a:r>
        </a:p>
      </dsp:txBody>
      <dsp:txXfrm rot="-5400000">
        <a:off x="1703028" y="2838170"/>
        <a:ext cx="9133890" cy="329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E9B07-761A-4ACC-A7E6-E972AD379AF7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42638-8BA7-492B-9D09-47AAA96FEF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085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311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48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962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334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620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315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8741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1_Dos objeto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8" descr="interna+textur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664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1_Comparació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2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38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199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9"/>
          <p:cNvSpPr txBox="1">
            <a:spLocks noGrp="1"/>
          </p:cNvSpPr>
          <p:nvPr>
            <p:ph type="ctrTitle"/>
          </p:nvPr>
        </p:nvSpPr>
        <p:spPr>
          <a:xfrm>
            <a:off x="5034279" y="1391908"/>
            <a:ext cx="58453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3200" b="1" i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ubTitle" idx="1"/>
          </p:nvPr>
        </p:nvSpPr>
        <p:spPr>
          <a:xfrm>
            <a:off x="1828800" y="3840481"/>
            <a:ext cx="8534400" cy="60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027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8661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8" descr="interna+textur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415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400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5862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2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975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3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033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4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051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5" descr="intern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573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6" descr="interna-na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234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75719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4267"/>
            </a:lvl1pPr>
            <a:lvl2pPr marL="1219170" lvl="1" indent="-541853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3733"/>
            </a:lvl2pPr>
            <a:lvl3pPr marL="1828754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3pPr>
            <a:lvl4pPr marL="2438339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marL="1219170" lvl="1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2438339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4267093" lvl="6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4876678" lvl="7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5486263" lvl="8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8816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8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8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8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marL="1219170" lvl="1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2438339" lvl="3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4267093" lvl="6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4876678" lvl="7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5486263" lvl="8" indent="-304792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399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345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210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0"/>
          <p:cNvSpPr txBox="1">
            <a:spLocks noGrp="1"/>
          </p:cNvSpPr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5932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 type="secHead">
  <p:cSld name="1_Encabezado de secció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1"/>
          <p:cNvSpPr txBox="1"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0565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type="title">
  <p:cSld name="1_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603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220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910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19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57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25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2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83B69-0BE8-4825-AE95-8ABCA1217603}" type="datetimeFigureOut">
              <a:rPr lang="es-CO" smtClean="0"/>
              <a:t>10/10/2023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539725-2B25-48AC-83D7-AA2362A264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159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710" r:id="rId17"/>
    <p:sldLayoutId id="214748371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53401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ion.pensemos.com/obligaciones-del-empleador-dentro-del-sgsst-segun-el-decreto-1072-de-201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youtu.be/4gRoQALDFRo" TargetMode="External"/><Relationship Id="rId4" Type="http://schemas.openxmlformats.org/officeDocument/2006/relationships/hyperlink" Target="https://youtu.be/E7gCaJQ8Pg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y6jhr7QLNug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0MbBNiQsU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vUqnpicSd0" TargetMode="External"/><Relationship Id="rId2" Type="http://schemas.openxmlformats.org/officeDocument/2006/relationships/hyperlink" Target="https://youtu.be/UEkh47qyk6k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ONR7rWOVsRY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P_XIQXG_L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youtu.be/keB_AGNL0Pk" TargetMode="External"/><Relationship Id="rId4" Type="http://schemas.openxmlformats.org/officeDocument/2006/relationships/hyperlink" Target="https://youtu.be/YiFrl78rSm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youtu.be/-6G7QcNOLho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CF3HZdu6Bc" TargetMode="External"/><Relationship Id="rId2" Type="http://schemas.openxmlformats.org/officeDocument/2006/relationships/hyperlink" Target="https://youtu.be/wtPqz5VcXVM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hyperlink" Target="https://youtu.be/qSZBS7Jdw7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ctrTitle"/>
          </p:nvPr>
        </p:nvSpPr>
        <p:spPr>
          <a:xfrm>
            <a:off x="3726511" y="1150059"/>
            <a:ext cx="7418567" cy="16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ctr" anchorCtr="0">
            <a:spAutoFit/>
          </a:bodyPr>
          <a:lstStyle/>
          <a:p>
            <a:pPr marL="0" indent="0" algn="just">
              <a:buNone/>
            </a:pPr>
            <a:r>
              <a:rPr lang="es-ES" sz="2700" dirty="0">
                <a:solidFill>
                  <a:schemeClr val="tx1"/>
                </a:solidFill>
              </a:rPr>
              <a:t>APLICAR BUENAS PRÁCTICAS DE PROTECCIÓN AMBIENTAL, SEGURIDAD Y SALUD EN EL TRABAJO DE ACUERDO CON LAS POLÍTICAS ORGANIZACIONALES Y LA NORMATIVIDAD VIGENTE</a:t>
            </a:r>
            <a:endParaRPr lang="es-ES" sz="2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3505" y="1903228"/>
            <a:ext cx="7028121" cy="4020437"/>
          </a:xfrm>
        </p:spPr>
        <p:txBody>
          <a:bodyPr>
            <a:noAutofit/>
          </a:bodyPr>
          <a:lstStyle/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Ley 1010 de 2006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adopta medidas para prevenir, corregir y sancionar el acoso laboral y otros hostigamientos en el marco de las relaciones de trabajo.</a:t>
            </a: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2346 de 2007 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regula la práctica de evaluaciones médicas ocupacionales y el manejo y contenido de las historias clínicas ocupacionales.</a:t>
            </a: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1401 de 2007 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establece obligaciones y requisitos mínimos para realizar la investigación de incidentes y accidentes de trabajo</a:t>
            </a:r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</a:rPr>
              <a:t>.</a:t>
            </a:r>
            <a:endParaRPr lang="es-ES" sz="1800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endParaRPr lang="es-CO" sz="1800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675BBD-CF33-4165-8ECE-C3F7F0E8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90" y="276442"/>
            <a:ext cx="3573346" cy="2509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51A83D-C39B-3E6B-CA95-EE3AC719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0" y="2970745"/>
            <a:ext cx="3573346" cy="3643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77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9133" y="1574139"/>
            <a:ext cx="7580476" cy="3879850"/>
          </a:xfrm>
        </p:spPr>
        <p:txBody>
          <a:bodyPr>
            <a:noAutofit/>
          </a:bodyPr>
          <a:lstStyle/>
          <a:p>
            <a:pPr algn="just"/>
            <a:r>
              <a:rPr lang="es-ES" sz="1800" b="1" dirty="0">
                <a:solidFill>
                  <a:schemeClr val="tx1"/>
                </a:solidFill>
                <a:latin typeface="Lato" panose="020F0502020204030203" pitchFamily="34" charset="0"/>
              </a:rPr>
              <a:t>La Resolución 2646 de 2008</a:t>
            </a:r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</a:rPr>
              <a:t> establece disposiciones y define las responsabilidades de los diferentes actores sociales en cuanto a la identificación, evaluación, prevención, intervención y monitoreo permanente de la exposición a los factores de riesgo psicosocial en el trabajo, así como el estudio y determinación de origen de patologías presuntamente causadas por estrés ocupacional.</a:t>
            </a:r>
          </a:p>
          <a:p>
            <a:pPr algn="just"/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La Resolución 1956 de 2008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 adopta medidas frente al consumo de cigarrillo y tabaco</a:t>
            </a:r>
          </a:p>
          <a:p>
            <a:pPr algn="just"/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La Circular 0038 de 2010 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establece espacios libres de humo y sustancias psicoactivas en la empresa.</a:t>
            </a:r>
            <a:endParaRPr lang="es-ES" sz="1800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4502 de 2012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reglamenta el procedimiento, requisitos para el otorgamiento y renovación de las licencias de salud ocupacional y se dictan otras disposiciones.</a:t>
            </a:r>
          </a:p>
          <a:p>
            <a:pPr algn="just"/>
            <a:endParaRPr lang="es-ES" sz="1800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endParaRPr lang="es-CO" sz="18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6BD326-A9A7-4B44-9BED-9CFE750F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732"/>
            <a:ext cx="4041216" cy="26900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AECE6A-0300-BB75-0DFE-F00343F3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4064"/>
            <a:ext cx="4041216" cy="26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4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3767" y="1286540"/>
            <a:ext cx="10143461" cy="3170384"/>
          </a:xfrm>
        </p:spPr>
        <p:txBody>
          <a:bodyPr>
            <a:noAutofit/>
          </a:bodyPr>
          <a:lstStyle/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La Resolución 0652 de 2012 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define la conformación, y funcionamiento del Comité de Convivencia Laboral en entidades públicas y empresas privadas, y establece la responsabilidad que les asiste a los empleadores públicos y privados y a las Administradoras de Riesgos Profesionales frente al desarrollo de las medidas preventivas y correctivas del acoso laboral.</a:t>
            </a:r>
          </a:p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1409 de 2012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establece el reglamento de seguridad para protección contra caídas en trabajo en alturas.</a:t>
            </a:r>
          </a:p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3368 de 2014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modifica el reglamento para protección contra caídas de trabajo en alturas.</a:t>
            </a:r>
          </a:p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El Decreto 1474 de 2014 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expide la Tabla de Enfermedades Laborales, que tendrá doble entrada: </a:t>
            </a:r>
          </a:p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i) agentes de riesgo, para facilitar la prevención de enfermedades en las actividades laborales, y </a:t>
            </a:r>
          </a:p>
          <a:p>
            <a:pPr marL="342900" indent="-342900" algn="just" defTabSz="457200">
              <a:spcBef>
                <a:spcPts val="1000"/>
              </a:spcBef>
              <a:buClrTx/>
              <a:buSzPct val="120000"/>
              <a:defRPr/>
            </a:pPr>
            <a:r>
              <a:rPr lang="es-ES" sz="1800" b="0" i="0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ii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) grupos de enfermedades, para determinar el diagnóstico médico en los trabajadores afectados.</a:t>
            </a:r>
          </a:p>
        </p:txBody>
      </p:sp>
    </p:spTree>
    <p:extLst>
      <p:ext uri="{BB962C8B-B14F-4D97-AF65-F5344CB8AC3E}">
        <p14:creationId xmlns:p14="http://schemas.microsoft.com/office/powerpoint/2010/main" val="392756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9A7D46-FBE9-4878-8B44-F0867317C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4"/>
          <a:stretch/>
        </p:blipFill>
        <p:spPr>
          <a:xfrm>
            <a:off x="7421526" y="3585024"/>
            <a:ext cx="4770474" cy="3272975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5181" y="1244010"/>
            <a:ext cx="7166345" cy="3881438"/>
          </a:xfrm>
        </p:spPr>
        <p:txBody>
          <a:bodyPr>
            <a:noAutofit/>
          </a:bodyPr>
          <a:lstStyle/>
          <a:p>
            <a:pPr algn="just"/>
            <a:r>
              <a:rPr lang="es-ES" sz="1800" b="1" i="0" u="sng" dirty="0">
                <a:solidFill>
                  <a:schemeClr val="tx1"/>
                </a:solidFill>
                <a:effectLst/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Decreto 1072 de 2015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recopila todas las normas de las diferentes reglamentaciones existentes en materia laboral y en su capítulo 6 define las condiciones para poder establecer un Sistema de Gestión de Seguridad y Salud en el Trabajo (SG-SST).</a:t>
            </a:r>
          </a:p>
          <a:p>
            <a:pPr algn="just"/>
            <a:endParaRPr lang="es-ES" sz="1800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marL="0" indent="0" algn="just">
              <a:buNone/>
            </a:pPr>
            <a:r>
              <a:rPr lang="es-ES" sz="1800" b="0" i="0" dirty="0">
                <a:solidFill>
                  <a:srgbClr val="FF000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https://youtu.be/E7gCaJQ8Pg8</a:t>
            </a:r>
            <a:endParaRPr lang="es-ES" sz="1800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s-ES" sz="1800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s-ES" sz="1800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Resolución 0312 de 2019 </a:t>
            </a:r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tiene por objeto establecer los Estándares Mínimos del Sistema de Gestión de Seguridad y Salud en el Trabajo SG-SST para las personas naturales y jurídicas. </a:t>
            </a:r>
          </a:p>
          <a:p>
            <a:pPr marL="25400" indent="0" algn="just">
              <a:buNone/>
            </a:pPr>
            <a:endParaRPr lang="es-CO" sz="1800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5400" indent="0" algn="just">
              <a:buNone/>
            </a:pPr>
            <a:r>
              <a:rPr lang="es-CO" sz="18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https://youtu.be/4gRoQALDFRo</a:t>
            </a:r>
            <a:endParaRPr lang="es-ES" sz="1800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None/>
            </a:pPr>
            <a:endParaRPr lang="es-CO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5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B51AE-DFEB-47FB-9859-7452AABA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94"/>
            <a:ext cx="12192000" cy="132556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br>
              <a:rPr lang="es-C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kumimoji="0" lang="es-CO" sz="4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NORMATIVIDAD EN SST</a:t>
            </a:r>
            <a:endParaRPr lang="es-CO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C5DB57-6230-44B6-AB56-6DD3EFFC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38" y="351114"/>
            <a:ext cx="1287842" cy="128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759292" cy="3880773"/>
          </a:xfrm>
        </p:spPr>
        <p:txBody>
          <a:bodyPr>
            <a:noAutofit/>
          </a:bodyPr>
          <a:lstStyle/>
          <a:p>
            <a:endParaRPr lang="es-CO" sz="21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E6F1A7-13B5-4E08-94F8-08C45C43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0" y="0"/>
            <a:ext cx="12194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49011" y="3136769"/>
            <a:ext cx="7287584" cy="132556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Video: </a:t>
            </a:r>
            <a:r>
              <a:rPr lang="es-ES" b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Conceptos en seguridad y salud en el trabajo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  <a:tabLst>
                <a:tab pos="2743200" algn="l"/>
                <a:tab pos="2847975" algn="l"/>
                <a:tab pos="3457575" algn="l"/>
              </a:tabLst>
            </a:pPr>
            <a:r>
              <a:rPr lang="es-ES" u="sng" dirty="0">
                <a:solidFill>
                  <a:srgbClr val="FF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https://youtu.be/y6jhr7QLNug</a:t>
            </a:r>
            <a:endParaRPr lang="es-CO" dirty="0">
              <a:solidFill>
                <a:srgbClr val="FF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6D3A81-DC79-446C-9E64-59DD3A87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22" y="1473990"/>
            <a:ext cx="1894166" cy="51064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CD7756-850D-392B-C710-E2410FA9AAE7}"/>
              </a:ext>
            </a:extLst>
          </p:cNvPr>
          <p:cNvSpPr txBox="1"/>
          <p:nvPr/>
        </p:nvSpPr>
        <p:spPr>
          <a:xfrm>
            <a:off x="817887" y="596552"/>
            <a:ext cx="102797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CONCEPTOS BASICOS EN SEGURIDAD </a:t>
            </a:r>
            <a:b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 SALUD EN EL TRABAJO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60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BFA5B60-C4BE-4189-AF76-EFCCAC65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23" y="681817"/>
            <a:ext cx="9772532" cy="549436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0A43A0-906C-44CA-914B-13AE30B58CDB}"/>
              </a:ext>
            </a:extLst>
          </p:cNvPr>
          <p:cNvSpPr txBox="1"/>
          <p:nvPr/>
        </p:nvSpPr>
        <p:spPr>
          <a:xfrm>
            <a:off x="1730828" y="5934670"/>
            <a:ext cx="354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https://youtu.be/4X0MbBNiQsU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4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8857521-A822-421F-8169-2A0450A067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8894" y="2550319"/>
            <a:ext cx="5383619" cy="1973262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Video: </a:t>
            </a:r>
            <a:r>
              <a:rPr lang="es-ES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importancia de cuidar el medio ambiente</a:t>
            </a:r>
          </a:p>
          <a:p>
            <a:pPr marL="0" indent="0">
              <a:buNone/>
            </a:pPr>
            <a:r>
              <a:rPr lang="es-CO" u="sng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https://youtu.be/UEkh47qyk6k</a:t>
            </a:r>
            <a:endParaRPr lang="es-CO" u="sng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s-ES" u="sng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Medidas de protección ambiental</a:t>
            </a:r>
          </a:p>
          <a:p>
            <a:pPr marL="0" indent="0">
              <a:buNone/>
            </a:pPr>
            <a:r>
              <a:rPr lang="es-CO" u="sng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https://youtu.be/nvUqnpicSd0</a:t>
            </a:r>
            <a:endParaRPr lang="es-CO" u="sng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s-CO" u="sng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s-CO" u="sng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43D29F-CEBB-453C-A045-C644E31B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10" y="1964333"/>
            <a:ext cx="4910043" cy="3744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F7151F-E05B-852D-48C8-8DDE9E577420}"/>
              </a:ext>
            </a:extLst>
          </p:cNvPr>
          <p:cNvSpPr txBox="1"/>
          <p:nvPr/>
        </p:nvSpPr>
        <p:spPr>
          <a:xfrm>
            <a:off x="2528667" y="701369"/>
            <a:ext cx="6156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PROTECCION AMBIENTAL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8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8857521-A822-421F-8169-2A0450A067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34356" y="298927"/>
            <a:ext cx="8596313" cy="8620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ASPECTOS E IMPACTOS AMBIENTALES</a:t>
            </a:r>
            <a:endParaRPr lang="es-CO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s-CO" u="sng" dirty="0">
                <a:solidFill>
                  <a:schemeClr val="bg1"/>
                </a:solidFill>
                <a:hlinkClick r:id="rId2"/>
              </a:rPr>
              <a:t>https://youtu.be/ONR7rWOVsRY</a:t>
            </a:r>
            <a:endParaRPr lang="es-CO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s-CO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s-CO" u="sng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8487DD-7D5B-42B5-92C6-5C8BEC0A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0" y="1828800"/>
            <a:ext cx="5736833" cy="46145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5E52F4-A0D1-485B-98B1-B02F4290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05" y="1828800"/>
            <a:ext cx="5421615" cy="4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9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CEC00A-B723-AECF-9F3E-F5677B816387}"/>
              </a:ext>
            </a:extLst>
          </p:cNvPr>
          <p:cNvSpPr txBox="1"/>
          <p:nvPr/>
        </p:nvSpPr>
        <p:spPr>
          <a:xfrm>
            <a:off x="3139449" y="988448"/>
            <a:ext cx="61562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POLITICAS DE GESTION EN SST Y GESTION AMBIENTAL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552C37-AC20-B0E2-7240-A3E007DE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4" y="2235378"/>
            <a:ext cx="4700253" cy="3102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0B29B0-F268-4F45-7F1E-29C40E25A79E}"/>
              </a:ext>
            </a:extLst>
          </p:cNvPr>
          <p:cNvSpPr txBox="1"/>
          <p:nvPr/>
        </p:nvSpPr>
        <p:spPr>
          <a:xfrm>
            <a:off x="1488558" y="2551814"/>
            <a:ext cx="397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Politica ambiental en Colombia</a:t>
            </a:r>
          </a:p>
          <a:p>
            <a:r>
              <a:rPr lang="es-CO" dirty="0">
                <a:hlinkClick r:id="rId3"/>
              </a:rPr>
              <a:t>https://youtu.be/6P_XIQXG_Lk</a:t>
            </a:r>
            <a:endParaRPr lang="es-CO" dirty="0"/>
          </a:p>
          <a:p>
            <a:endParaRPr lang="es-CO" dirty="0"/>
          </a:p>
          <a:p>
            <a:r>
              <a:rPr lang="es-CO" dirty="0"/>
              <a:t>Politica de seguridad y salud en el trabajo</a:t>
            </a:r>
          </a:p>
          <a:p>
            <a:r>
              <a:rPr lang="es-CO" dirty="0">
                <a:hlinkClick r:id="rId4"/>
              </a:rPr>
              <a:t>https://youtu.be/YiFrl78rSmY</a:t>
            </a:r>
            <a:endParaRPr lang="es-CO" dirty="0"/>
          </a:p>
          <a:p>
            <a:endParaRPr lang="es-CO" dirty="0"/>
          </a:p>
          <a:p>
            <a:r>
              <a:rPr lang="es-CO" dirty="0"/>
              <a:t>Otras políticas de gestión</a:t>
            </a:r>
          </a:p>
          <a:p>
            <a:r>
              <a:rPr lang="es-CO" dirty="0">
                <a:hlinkClick r:id="rId5"/>
              </a:rPr>
              <a:t>https://youtu.be/keB_AGNL0Pk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19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5B93F83-D8EF-6EBE-7343-E8E8E7574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2"/>
          <a:stretch/>
        </p:blipFill>
        <p:spPr>
          <a:xfrm flipH="1">
            <a:off x="6644348" y="1839433"/>
            <a:ext cx="4232756" cy="3544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F755FE-7CBA-96C8-8C26-7AC6F3FB8F64}"/>
              </a:ext>
            </a:extLst>
          </p:cNvPr>
          <p:cNvSpPr txBox="1"/>
          <p:nvPr/>
        </p:nvSpPr>
        <p:spPr>
          <a:xfrm>
            <a:off x="1428307" y="1759025"/>
            <a:ext cx="47952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</a:t>
            </a:r>
          </a:p>
          <a:p>
            <a:endParaRPr lang="es-CO" sz="2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Saludo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Presentación del grupo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Reflexión del día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Contextualización de la competencia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Evaluación del saber previo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Desarrollo de la temática</a:t>
            </a:r>
          </a:p>
          <a:p>
            <a:pPr marL="342900" indent="-342900">
              <a:buAutoNum type="arabicPeriod"/>
            </a:pPr>
            <a:r>
              <a:rPr lang="es-CO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Conclusiones y evaluación</a:t>
            </a:r>
          </a:p>
          <a:p>
            <a:pPr marL="342900" indent="-342900">
              <a:buAutoNum type="arabicPeriod"/>
            </a:pPr>
            <a:endParaRPr lang="es-CO" sz="22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95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64878D-7525-0305-AF6E-E94B754F7EAE}"/>
              </a:ext>
            </a:extLst>
          </p:cNvPr>
          <p:cNvSpPr txBox="1"/>
          <p:nvPr/>
        </p:nvSpPr>
        <p:spPr>
          <a:xfrm>
            <a:off x="3017875" y="583802"/>
            <a:ext cx="6156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CONCLUSIONES Y EVALUACIÓN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503853-F3DF-A524-BE59-918B7773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84" y="1635087"/>
            <a:ext cx="7869719" cy="451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77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7618BC1-4B3D-2FA0-3625-2824EA2CC1DD}"/>
              </a:ext>
            </a:extLst>
          </p:cNvPr>
          <p:cNvSpPr txBox="1"/>
          <p:nvPr/>
        </p:nvSpPr>
        <p:spPr>
          <a:xfrm>
            <a:off x="2794481" y="446187"/>
            <a:ext cx="6156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GUIA DE APRENDIZAJE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561EB1AA-F677-A32E-EEBC-2E0C835C7DF0}"/>
              </a:ext>
            </a:extLst>
          </p:cNvPr>
          <p:cNvSpPr txBox="1">
            <a:spLocks/>
          </p:cNvSpPr>
          <p:nvPr/>
        </p:nvSpPr>
        <p:spPr>
          <a:xfrm>
            <a:off x="4529470" y="2094614"/>
            <a:ext cx="7166345" cy="388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Estimado aprendiz, le invito para que proceda a desarrollar las actividades contenidas en la Guía de aprendizaje N° 01.</a:t>
            </a:r>
          </a:p>
          <a:p>
            <a:pPr marL="0" indent="0" algn="just">
              <a:buFont typeface="Wingdings 3" charset="2"/>
              <a:buNone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Tenga en cuenta el diseño de informes y demás actividades haciendo uso de técnicas básicas de presentación.</a:t>
            </a:r>
          </a:p>
          <a:p>
            <a:pPr algn="just">
              <a:buClrTx/>
              <a:buSzPct val="940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Portada</a:t>
            </a:r>
          </a:p>
          <a:p>
            <a:pPr algn="just">
              <a:buClrTx/>
              <a:buSzPct val="940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Presentación</a:t>
            </a:r>
          </a:p>
          <a:p>
            <a:pPr algn="just">
              <a:buClrTx/>
              <a:buSzPct val="940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Márgenes</a:t>
            </a:r>
          </a:p>
          <a:p>
            <a:pPr algn="just">
              <a:buClrTx/>
              <a:buSzPct val="940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Tamaño de letra, etc.</a:t>
            </a:r>
          </a:p>
          <a:p>
            <a:pPr marL="0" indent="0" algn="just">
              <a:buClrTx/>
              <a:buSzPct val="94000"/>
              <a:buNone/>
            </a:pPr>
            <a:endParaRPr lang="es-CO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Font typeface="Wingdings 3" charset="2"/>
              <a:buNone/>
            </a:pPr>
            <a:r>
              <a:rPr lang="es-CO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Haga uso de su creatividad…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D9F4A4-6682-3D68-920B-44432185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9" y="2254102"/>
            <a:ext cx="3972163" cy="372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4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EB64D4-C156-6909-3045-11C930342631}"/>
              </a:ext>
            </a:extLst>
          </p:cNvPr>
          <p:cNvSpPr txBox="1"/>
          <p:nvPr/>
        </p:nvSpPr>
        <p:spPr>
          <a:xfrm>
            <a:off x="3418114" y="50407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2"/>
              </a:rPr>
              <a:t>https://youtu.be/-6G7QcNOLho</a:t>
            </a:r>
            <a:endParaRPr lang="es-CO" dirty="0"/>
          </a:p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4F0AA4-F466-07D4-9729-F042C64B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1323293"/>
            <a:ext cx="5889171" cy="3312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27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7D4F41-4177-4C22-8433-FF6AE55963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2950" y="1720624"/>
            <a:ext cx="10706100" cy="4516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COMPETENCIA</a:t>
            </a:r>
          </a:p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Aplicar buenas prácticas de protección ambiental, seguridad y salud en el trabajo de acuerdo con las políticas organizacionales y la normatividad vigente.</a:t>
            </a:r>
          </a:p>
          <a:p>
            <a:pPr marL="0" indent="0" algn="just">
              <a:buNone/>
            </a:pPr>
            <a:endParaRPr lang="es-E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None/>
            </a:pPr>
            <a:r>
              <a:rPr lang="es-E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RESULTADOS DE APRENDIZAJE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Analizar las estrategias para la prevención y control de los impactos ambientales y de los accidentes y enfermedades laborales (ATEL) de acuerdo con las políticas organizacionales y el entorno social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Implementar estrategias para el control de los impactos ambientales y de los accidentes y enfermedades de acuerdo con los planes y programas establecidos por la organización. 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Proponer </a:t>
            </a:r>
            <a:r>
              <a:rPr lang="es-ES" sz="18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acciones de mejora para el manejo ambiental y el control de la SST, de acuerdo con estrategias de trabajo, colaborativo, cooperativo y coordinado en el contexto productivo y social. 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s-ES" sz="18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ealizar seguimiento y acompañamiento al desarrollo de los planes y programas ambientales y SST, según el área de desempeño. </a:t>
            </a:r>
          </a:p>
          <a:p>
            <a:pPr marL="0" indent="0" algn="just">
              <a:buNone/>
            </a:pPr>
            <a:endParaRPr lang="es-CO" sz="180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None/>
            </a:pPr>
            <a:endParaRPr lang="es-E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0C7FFA-3019-10C8-0B95-FD966EBD0E54}"/>
              </a:ext>
            </a:extLst>
          </p:cNvPr>
          <p:cNvSpPr txBox="1"/>
          <p:nvPr/>
        </p:nvSpPr>
        <p:spPr>
          <a:xfrm>
            <a:off x="3145972" y="620939"/>
            <a:ext cx="570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CURRICULAR</a:t>
            </a:r>
          </a:p>
        </p:txBody>
      </p:sp>
    </p:spTree>
    <p:extLst>
      <p:ext uri="{BB962C8B-B14F-4D97-AF65-F5344CB8AC3E}">
        <p14:creationId xmlns:p14="http://schemas.microsoft.com/office/powerpoint/2010/main" val="275488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16A1FF9-C0EC-2196-F0C5-2E7901B72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827018"/>
              </p:ext>
            </p:extLst>
          </p:nvPr>
        </p:nvGraphicFramePr>
        <p:xfrm>
          <a:off x="0" y="244169"/>
          <a:ext cx="11015330" cy="6369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76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21126" y="1637867"/>
            <a:ext cx="7704818" cy="478155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«La Seguridad y Salud en el Trabajo (SST) es la disciplina que trata de la prevención de las lesiones y enfermedades causadas por las condiciones de trabajo, y de la protección y promoción de la salud de los trabajadores. Tiene por objeto mejorar las condiciones y el medio ambiente de trabajo, así como la salud en el trabajo, que conlleva la promoción y el mantenimiento del bienestar físico, mental y social de los trabajadores en todas las ocupaciones.»</a:t>
            </a:r>
          </a:p>
          <a:p>
            <a:pPr marL="0" indent="0" algn="just">
              <a:buNone/>
            </a:pPr>
            <a:endParaRPr lang="es-ES" sz="18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tabLst>
                <a:tab pos="2743200" algn="l"/>
                <a:tab pos="2847975" algn="l"/>
                <a:tab pos="3457575" algn="l"/>
              </a:tabLst>
            </a:pPr>
            <a:r>
              <a:rPr lang="es-ES" sz="18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Video: </a:t>
            </a:r>
            <a:r>
              <a:rPr lang="es-ES" sz="1800" b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Historia de la seguridad y salud en el trabajo</a:t>
            </a:r>
            <a:endParaRPr lang="es-CO" sz="18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tabLst>
                <a:tab pos="2743200" algn="l"/>
                <a:tab pos="2847975" algn="l"/>
                <a:tab pos="3457575" algn="l"/>
              </a:tabLst>
            </a:pPr>
            <a:r>
              <a:rPr lang="es-ES" sz="1800" u="sng" dirty="0">
                <a:solidFill>
                  <a:srgbClr val="FF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https://youtu.be/wtPqz5VcXVM</a:t>
            </a:r>
            <a:endParaRPr lang="es-ES" sz="1800" u="sng" dirty="0">
              <a:solidFill>
                <a:srgbClr val="FF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tabLst>
                <a:tab pos="2743200" algn="l"/>
                <a:tab pos="2847975" algn="l"/>
                <a:tab pos="3457575" algn="l"/>
              </a:tabLst>
            </a:pPr>
            <a:endParaRPr lang="es-CO" sz="1800" dirty="0">
              <a:solidFill>
                <a:srgbClr val="FF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tabLst>
                <a:tab pos="2743200" algn="l"/>
                <a:tab pos="2847975" algn="l"/>
                <a:tab pos="3457575" algn="l"/>
              </a:tabLst>
            </a:pPr>
            <a:r>
              <a:rPr lang="es-ES" sz="18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Video: </a:t>
            </a:r>
            <a:r>
              <a:rPr lang="es-ES" sz="1800" b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Sistemas de gestión de la seguridad y salud en el trabajo</a:t>
            </a:r>
            <a:endParaRPr lang="es-CO" sz="1800" b="1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tabLst>
                <a:tab pos="2743200" algn="l"/>
                <a:tab pos="2847975" algn="l"/>
                <a:tab pos="3457575" algn="l"/>
              </a:tabLst>
            </a:pPr>
            <a:r>
              <a:rPr lang="es-ES" sz="1800" u="sng" dirty="0">
                <a:solidFill>
                  <a:srgbClr val="FF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https://youtu.be/5CF3HZdu6Bc</a:t>
            </a:r>
            <a:endParaRPr lang="es-CO" sz="1800" dirty="0">
              <a:solidFill>
                <a:srgbClr val="FF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tabLst>
                <a:tab pos="2743200" algn="l"/>
                <a:tab pos="2847975" algn="l"/>
                <a:tab pos="3457575" algn="l"/>
              </a:tabLst>
            </a:pPr>
            <a:r>
              <a:rPr lang="es-ES" sz="1800" u="sng" dirty="0">
                <a:solidFill>
                  <a:srgbClr val="FF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https://youtu.be/qSZBS7Jdw7M</a:t>
            </a:r>
            <a:endParaRPr lang="es-CO" sz="1800" dirty="0">
              <a:solidFill>
                <a:srgbClr val="FF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>
              <a:buNone/>
            </a:pPr>
            <a:endParaRPr lang="es-CO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09596A-F24D-4E7A-BC61-E6C2186B4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00" y="1872343"/>
            <a:ext cx="3455031" cy="3455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C9157D-6215-5006-1D45-DF63F915FD71}"/>
              </a:ext>
            </a:extLst>
          </p:cNvPr>
          <p:cNvSpPr txBox="1"/>
          <p:nvPr/>
        </p:nvSpPr>
        <p:spPr>
          <a:xfrm>
            <a:off x="1469572" y="438583"/>
            <a:ext cx="8893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 ES SEGURIDAD Y SALUD </a:t>
            </a:r>
            <a:b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EL TRABAJO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7D66BF-BDBA-40BE-AEBA-F5E4FFE7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0016" y="1182201"/>
            <a:ext cx="7443985" cy="41872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B77E6DA-8BCB-4E1F-AD08-1EB9CDCE543C}"/>
              </a:ext>
            </a:extLst>
          </p:cNvPr>
          <p:cNvSpPr/>
          <p:nvPr/>
        </p:nvSpPr>
        <p:spPr>
          <a:xfrm>
            <a:off x="5501157" y="1915174"/>
            <a:ext cx="55193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NORMATIVIDAD</a:t>
            </a:r>
          </a:p>
        </p:txBody>
      </p:sp>
    </p:spTree>
    <p:extLst>
      <p:ext uri="{BB962C8B-B14F-4D97-AF65-F5344CB8AC3E}">
        <p14:creationId xmlns:p14="http://schemas.microsoft.com/office/powerpoint/2010/main" val="189206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6287" y="1641160"/>
            <a:ext cx="7249887" cy="399423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Ley 9 </a:t>
            </a:r>
            <a:r>
              <a:rPr lang="es-ES" sz="1800" b="1" dirty="0">
                <a:solidFill>
                  <a:schemeClr val="tx1"/>
                </a:solidFill>
                <a:latin typeface="Lato" panose="020F0502020204030203" pitchFamily="34" charset="0"/>
              </a:rPr>
              <a:t>/1979</a:t>
            </a: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Ley 100 /1993</a:t>
            </a: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El Código Sustantivo del trabajo de 1951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busca lograr la justicia en las relaciones que surgen entre empleadores y trabajadores, dentro de un espíritu de coordinación económica y equilibrio social. En su capítulo 2 trata de Accidentes de trabajo y Enfermedades y en su título XI abarca el tema de Higiene y Seguridad en el Trabajo.</a:t>
            </a:r>
          </a:p>
          <a:p>
            <a:pPr marL="0" indent="0" algn="just">
              <a:buNone/>
            </a:pP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Algunos de sus artículos fueron derogados por el Decreto 1295 de 1994 y la Ley 962 de 2005.</a:t>
            </a:r>
          </a:p>
          <a:p>
            <a:pPr marL="0" indent="0" algn="just">
              <a:buNone/>
            </a:pPr>
            <a:r>
              <a:rPr lang="es-ES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Este código regula las relaciones de derecho individual del Trabajo de carácter particular, y las de derecho colectivo del Trabajo, oficiales y particulares y rige en todo el territorio de la República para todos sus habitantes, excepto los servidores públicos, sin consideración de su nacionalidad.</a:t>
            </a:r>
          </a:p>
          <a:p>
            <a:endParaRPr lang="es-CO" sz="18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2489A2-0A7B-4F17-A270-3AB69B4B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174" y="2633953"/>
            <a:ext cx="4093525" cy="27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B21A44-B53D-48C2-853C-CEFD9903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8" y="2285999"/>
            <a:ext cx="4048204" cy="2959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0AD2F62-E7DF-4E0A-82A1-23E7AD370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1345" y="1363776"/>
            <a:ext cx="6866163" cy="3881437"/>
          </a:xfrm>
        </p:spPr>
        <p:txBody>
          <a:bodyPr>
            <a:noAutofit/>
          </a:bodyPr>
          <a:lstStyle/>
          <a:p>
            <a:pPr algn="just"/>
            <a:endParaRPr lang="es-ES" sz="1800" b="1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s-E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Resolución 2400 de 1979</a:t>
            </a:r>
            <a:r>
              <a:rPr lang="es-E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establece algunas disposiciones sobre vivienda, higiene y seguridad en los establecimientos de trabajo. Incluye las características que deben cumplir estos establecimientos y también normas generales sobre riesgos físicos, químicos y biológicos.</a:t>
            </a: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La Resolución 2013 de 1986</a:t>
            </a: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reglamenta la organización y funcionamiento de los Comités Paritarios de Seguridad y Salud en el Trabajo en los lugares de trabajo, estableciendo las funciones de este Comité y de cada uno de sus miembros, así como el quorum para sesionar.</a:t>
            </a:r>
          </a:p>
          <a:p>
            <a:pPr algn="just"/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La Resolución 1792 de 1990 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establece valores límites permisibles para la exposición ocupacional al ruido.</a:t>
            </a:r>
            <a:endParaRPr lang="es-ES" sz="1800" b="1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s-ES" sz="1800" b="1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El Decreto – Ley 1295 de 1994</a:t>
            </a: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 determina la organización y administración del Sistema General de Riesgos Profesionales.</a:t>
            </a:r>
          </a:p>
          <a:p>
            <a:pPr algn="just"/>
            <a:endParaRPr lang="es-ES" sz="180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endParaRPr lang="es-CO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846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1530</TotalTime>
  <Words>1765</Words>
  <Application>Microsoft Office PowerPoint</Application>
  <PresentationFormat>Panorámica</PresentationFormat>
  <Paragraphs>119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Aharoni</vt:lpstr>
      <vt:lpstr>Arial</vt:lpstr>
      <vt:lpstr>Calibri</vt:lpstr>
      <vt:lpstr>Lato</vt:lpstr>
      <vt:lpstr>Trebuchet MS</vt:lpstr>
      <vt:lpstr>Wingdings 3</vt:lpstr>
      <vt:lpstr>Faceta</vt:lpstr>
      <vt:lpstr>1_Tema de Office</vt:lpstr>
      <vt:lpstr>APLICAR BUENAS PRÁCTICAS DE PROTECCIÓN AMBIENTAL, SEGURIDAD Y SALUD EN EL TRABAJO DE ACUERDO CON LAS POLÍTICAS ORGANIZACIONALES Y LA NORMATIVIDAD VIGENTE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NORMATIVIDAD EN SST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ZAYDA GISELA LOSADA</dc:creator>
  <cp:lastModifiedBy>Ana Jackeline Diaz Munoz</cp:lastModifiedBy>
  <cp:revision>88</cp:revision>
  <dcterms:created xsi:type="dcterms:W3CDTF">2022-03-07T00:39:52Z</dcterms:created>
  <dcterms:modified xsi:type="dcterms:W3CDTF">2023-10-10T21:40:50Z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SetDate">
    <vt:lpwstr>2023-10-10T21:40:44Z</vt:lpwstr>
  </property>
  <property fmtid="{D5CDD505-2E9C-101B-9397-08002B2CF9AE}" pid="4" name="MSIP_Label_1299739c-ad3d-4908-806e-4d91151a6e13_Method">
    <vt:lpwstr>Standard</vt:lpwstr>
  </property>
  <property fmtid="{D5CDD505-2E9C-101B-9397-08002B2CF9AE}" pid="5" name="MSIP_Label_1299739c-ad3d-4908-806e-4d91151a6e13_Name">
    <vt:lpwstr>All Employees (Unrestricted)</vt:lpwstr>
  </property>
  <property fmtid="{D5CDD505-2E9C-101B-9397-08002B2CF9AE}" pid="6" name="MSIP_Label_1299739c-ad3d-4908-806e-4d91151a6e13_SiteId">
    <vt:lpwstr>cbc2c381-2f2e-4d93-91d1-506c9316ace7</vt:lpwstr>
  </property>
  <property fmtid="{D5CDD505-2E9C-101B-9397-08002B2CF9AE}" pid="7" name="MSIP_Label_1299739c-ad3d-4908-806e-4d91151a6e13_ActionId">
    <vt:lpwstr>6049407a-7f6f-4a28-bf3a-37038189d29f</vt:lpwstr>
  </property>
  <property fmtid="{D5CDD505-2E9C-101B-9397-08002B2CF9AE}" pid="8" name="MSIP_Label_1299739c-ad3d-4908-806e-4d91151a6e13_ContentBits">
    <vt:lpwstr>0</vt:lpwstr>
  </property>
</Properties>
</file>